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0" r:id="rId3"/>
    <p:sldId id="261" r:id="rId4"/>
    <p:sldId id="263" r:id="rId5"/>
    <p:sldId id="264" r:id="rId6"/>
    <p:sldId id="265" r:id="rId7"/>
    <p:sldId id="273" r:id="rId8"/>
    <p:sldId id="274" r:id="rId9"/>
    <p:sldId id="271" r:id="rId10"/>
    <p:sldId id="270" r:id="rId11"/>
    <p:sldId id="269" r:id="rId12"/>
    <p:sldId id="268" r:id="rId13"/>
  </p:sldIdLst>
  <p:sldSz cx="18288000" cy="10287000"/>
  <p:notesSz cx="6858000" cy="9144000"/>
  <p:embeddedFontLst>
    <p:embeddedFont>
      <p:font typeface="Calibri" panose="020F0502020204030204"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8" d="100"/>
          <a:sy n="48" d="100"/>
        </p:scale>
        <p:origin x="1314" y="9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3" name="Freeform 3"/>
          <p:cNvSpPr/>
          <p:nvPr/>
        </p:nvSpPr>
        <p:spPr>
          <a:xfrm>
            <a:off x="11565541" y="2548930"/>
            <a:ext cx="7562418" cy="6012122"/>
          </a:xfrm>
          <a:custGeom>
            <a:avLst/>
            <a:gdLst/>
            <a:ahLst/>
            <a:cxnLst/>
            <a:rect l="l" t="t" r="r" b="b"/>
            <a:pathLst>
              <a:path w="7562418" h="6012122">
                <a:moveTo>
                  <a:pt x="0" y="0"/>
                </a:moveTo>
                <a:lnTo>
                  <a:pt x="7562418" y="0"/>
                </a:lnTo>
                <a:lnTo>
                  <a:pt x="7562418" y="6012122"/>
                </a:lnTo>
                <a:lnTo>
                  <a:pt x="0" y="6012122"/>
                </a:lnTo>
                <a:lnTo>
                  <a:pt x="0" y="0"/>
                </a:lnTo>
                <a:close/>
              </a:path>
            </a:pathLst>
          </a:custGeom>
          <a:blipFill>
            <a:blip r:embed="rId3"/>
            <a:stretch>
              <a:fillRect/>
            </a:stretch>
          </a:blipFill>
        </p:spPr>
      </p:sp>
      <p:grpSp>
        <p:nvGrpSpPr>
          <p:cNvPr id="4" name="Group 4"/>
          <p:cNvGrpSpPr/>
          <p:nvPr/>
        </p:nvGrpSpPr>
        <p:grpSpPr>
          <a:xfrm>
            <a:off x="11897669" y="3006484"/>
            <a:ext cx="6390331" cy="4411848"/>
            <a:chOff x="0" y="0"/>
            <a:chExt cx="8520441" cy="5882464"/>
          </a:xfrm>
        </p:grpSpPr>
        <p:pic>
          <p:nvPicPr>
            <p:cNvPr id="5" name="Picture 5"/>
            <p:cNvPicPr>
              <a:picLocks noChangeAspect="1"/>
            </p:cNvPicPr>
            <p:nvPr/>
          </p:nvPicPr>
          <p:blipFill>
            <a:blip r:embed="rId4"/>
            <a:srcRect t="28570" b="620"/>
            <a:stretch>
              <a:fillRect/>
            </a:stretch>
          </p:blipFill>
          <p:spPr>
            <a:xfrm>
              <a:off x="0" y="0"/>
              <a:ext cx="8520441" cy="5882464"/>
            </a:xfrm>
            <a:prstGeom prst="rect">
              <a:avLst/>
            </a:prstGeom>
          </p:spPr>
        </p:pic>
      </p:grpSp>
      <p:sp>
        <p:nvSpPr>
          <p:cNvPr id="6" name="Freeform 6"/>
          <p:cNvSpPr/>
          <p:nvPr/>
        </p:nvSpPr>
        <p:spPr>
          <a:xfrm rot="335924">
            <a:off x="9789071" y="5809474"/>
            <a:ext cx="3248079" cy="2448098"/>
          </a:xfrm>
          <a:custGeom>
            <a:avLst/>
            <a:gdLst/>
            <a:ahLst/>
            <a:cxnLst/>
            <a:rect l="l" t="t" r="r" b="b"/>
            <a:pathLst>
              <a:path w="3270060" h="2599698">
                <a:moveTo>
                  <a:pt x="0" y="0"/>
                </a:moveTo>
                <a:lnTo>
                  <a:pt x="3270061" y="0"/>
                </a:lnTo>
                <a:lnTo>
                  <a:pt x="3270061" y="2599698"/>
                </a:lnTo>
                <a:lnTo>
                  <a:pt x="0" y="2599698"/>
                </a:lnTo>
                <a:lnTo>
                  <a:pt x="0" y="0"/>
                </a:lnTo>
                <a:close/>
              </a:path>
            </a:pathLst>
          </a:custGeom>
          <a:blipFill>
            <a:blip r:embed="rId3"/>
            <a:stretch>
              <a:fillRect/>
            </a:stretch>
          </a:blipFill>
        </p:spPr>
      </p:sp>
      <p:grpSp>
        <p:nvGrpSpPr>
          <p:cNvPr id="7" name="Group 7"/>
          <p:cNvGrpSpPr/>
          <p:nvPr/>
        </p:nvGrpSpPr>
        <p:grpSpPr>
          <a:xfrm rot="348961">
            <a:off x="9913289" y="6026989"/>
            <a:ext cx="3011470" cy="1918656"/>
            <a:chOff x="0" y="0"/>
            <a:chExt cx="4015293" cy="2558208"/>
          </a:xfrm>
        </p:grpSpPr>
        <p:pic>
          <p:nvPicPr>
            <p:cNvPr id="8" name="Picture 8"/>
            <p:cNvPicPr>
              <a:picLocks noChangeAspect="1"/>
            </p:cNvPicPr>
            <p:nvPr/>
          </p:nvPicPr>
          <p:blipFill>
            <a:blip r:embed="rId5"/>
            <a:srcRect t="2096" b="2096"/>
            <a:stretch>
              <a:fillRect/>
            </a:stretch>
          </p:blipFill>
          <p:spPr>
            <a:xfrm>
              <a:off x="0" y="0"/>
              <a:ext cx="4015293" cy="2558208"/>
            </a:xfrm>
            <a:prstGeom prst="rect">
              <a:avLst/>
            </a:prstGeom>
          </p:spPr>
        </p:pic>
      </p:grpSp>
      <p:sp>
        <p:nvSpPr>
          <p:cNvPr id="9" name="Freeform 9"/>
          <p:cNvSpPr/>
          <p:nvPr/>
        </p:nvSpPr>
        <p:spPr>
          <a:xfrm rot="2103562">
            <a:off x="10998951" y="2548930"/>
            <a:ext cx="1413236" cy="745482"/>
          </a:xfrm>
          <a:custGeom>
            <a:avLst/>
            <a:gdLst/>
            <a:ahLst/>
            <a:cxnLst/>
            <a:rect l="l" t="t" r="r" b="b"/>
            <a:pathLst>
              <a:path w="1413236" h="745482">
                <a:moveTo>
                  <a:pt x="0" y="0"/>
                </a:moveTo>
                <a:lnTo>
                  <a:pt x="1413236" y="0"/>
                </a:lnTo>
                <a:lnTo>
                  <a:pt x="1413236" y="745483"/>
                </a:lnTo>
                <a:lnTo>
                  <a:pt x="0" y="745483"/>
                </a:lnTo>
                <a:lnTo>
                  <a:pt x="0" y="0"/>
                </a:lnTo>
                <a:close/>
              </a:path>
            </a:pathLst>
          </a:custGeom>
          <a:blipFill>
            <a:blip r:embed="rId6"/>
            <a:stretch>
              <a:fillRect/>
            </a:stretch>
          </a:blipFill>
        </p:spPr>
      </p:sp>
      <p:sp>
        <p:nvSpPr>
          <p:cNvPr id="10" name="Freeform 10"/>
          <p:cNvSpPr/>
          <p:nvPr/>
        </p:nvSpPr>
        <p:spPr>
          <a:xfrm>
            <a:off x="12255434" y="8093291"/>
            <a:ext cx="1097333" cy="1222655"/>
          </a:xfrm>
          <a:custGeom>
            <a:avLst/>
            <a:gdLst/>
            <a:ahLst/>
            <a:cxnLst/>
            <a:rect l="l" t="t" r="r" b="b"/>
            <a:pathLst>
              <a:path w="1097333" h="1222655">
                <a:moveTo>
                  <a:pt x="0" y="0"/>
                </a:moveTo>
                <a:lnTo>
                  <a:pt x="1097333" y="0"/>
                </a:lnTo>
                <a:lnTo>
                  <a:pt x="1097333" y="1222654"/>
                </a:lnTo>
                <a:lnTo>
                  <a:pt x="0" y="1222654"/>
                </a:lnTo>
                <a:lnTo>
                  <a:pt x="0" y="0"/>
                </a:lnTo>
                <a:close/>
              </a:path>
            </a:pathLst>
          </a:custGeom>
          <a:blipFill>
            <a:blip r:embed="rId7"/>
            <a:stretch>
              <a:fillRect/>
            </a:stretch>
          </a:blipFill>
        </p:spPr>
      </p:sp>
      <p:sp>
        <p:nvSpPr>
          <p:cNvPr id="15" name="Freeform 15"/>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8"/>
            <a:stretch>
              <a:fillRect l="-8485" t="-36681" r="-8824" b="-37284"/>
            </a:stretch>
          </a:blipFill>
        </p:spPr>
      </p:sp>
      <p:pic>
        <p:nvPicPr>
          <p:cNvPr id="16" name="Imagem 15"/>
          <p:cNvPicPr>
            <a:picLocks noChangeAspect="1"/>
          </p:cNvPicPr>
          <p:nvPr/>
        </p:nvPicPr>
        <p:blipFill>
          <a:blip r:embed="rId9"/>
          <a:stretch>
            <a:fillRect/>
          </a:stretch>
        </p:blipFill>
        <p:spPr>
          <a:xfrm>
            <a:off x="416856" y="683071"/>
            <a:ext cx="10671751" cy="4477200"/>
          </a:xfrm>
          <a:prstGeom prst="rect">
            <a:avLst/>
          </a:prstGeom>
        </p:spPr>
      </p:pic>
      <p:pic>
        <p:nvPicPr>
          <p:cNvPr id="17" name="Imagem 16"/>
          <p:cNvPicPr>
            <a:picLocks noChangeAspect="1"/>
          </p:cNvPicPr>
          <p:nvPr/>
        </p:nvPicPr>
        <p:blipFill>
          <a:blip r:embed="rId10"/>
          <a:stretch>
            <a:fillRect/>
          </a:stretch>
        </p:blipFill>
        <p:spPr>
          <a:xfrm>
            <a:off x="2151128" y="4729312"/>
            <a:ext cx="5375144" cy="537803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3" name="Freeform 3"/>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3"/>
            <a:stretch>
              <a:fillRect l="-8485" t="-36681" r="-8824" b="-37284"/>
            </a:stretch>
          </a:blipFill>
        </p:spPr>
      </p:sp>
      <p:sp>
        <p:nvSpPr>
          <p:cNvPr id="4" name="CaixaDeTexto 3"/>
          <p:cNvSpPr txBox="1"/>
          <p:nvPr/>
        </p:nvSpPr>
        <p:spPr>
          <a:xfrm>
            <a:off x="685800" y="914399"/>
            <a:ext cx="16230600" cy="9005542"/>
          </a:xfrm>
          <a:prstGeom prst="rect">
            <a:avLst/>
          </a:prstGeom>
          <a:noFill/>
        </p:spPr>
        <p:txBody>
          <a:bodyPr wrap="square" rtlCol="0">
            <a:spAutoFit/>
          </a:bodyPr>
          <a:lstStyle/>
          <a:p>
            <a:pPr algn="just">
              <a:lnSpc>
                <a:spcPct val="115000"/>
              </a:lnSpc>
              <a:spcBef>
                <a:spcPts val="600"/>
              </a:spcBef>
              <a:spcAft>
                <a:spcPts val="600"/>
              </a:spcAft>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Ganhos com o atingimento das metas propostas:</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prstClr val="white"/>
                </a:solidFill>
                <a:latin typeface="Calibri" panose="020F0502020204030204" pitchFamily="34" charset="0"/>
                <a:ea typeface="Calibri" panose="020F0502020204030204" pitchFamily="34" charset="0"/>
                <a:cs typeface="Calibri" panose="020F0502020204030204" pitchFamily="34" charset="0"/>
              </a:rPr>
              <a:t>Transparência na evolução e execução das metas do plano municipal de saneamento básico nos quatro eixos (água, esgoto, resíduos e drenagem), além de incentivar sua revisão ou atualização.</a:t>
            </a:r>
            <a:endParaRPr lang="pt-BR"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prstClr val="white"/>
                </a:solidFill>
                <a:latin typeface="Calibri" panose="020F0502020204030204" pitchFamily="34" charset="0"/>
                <a:ea typeface="Calibri" panose="020F0502020204030204" pitchFamily="34" charset="0"/>
                <a:cs typeface="Calibri" panose="020F0502020204030204" pitchFamily="34" charset="0"/>
              </a:rPr>
              <a:t>Conhecer a demanda do município para atender às todas comunidades rurais, quanto ao saneamento rural. </a:t>
            </a:r>
            <a:endParaRPr lang="pt-BR"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Regulamentação </a:t>
            </a: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do processo de transformação de reservas legais em áreas verdes urbanas.</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Adesão ao Cadastro Ambiental Urbano – CAU, módulo gestor, do Ministério do Meio Ambiente e incluir áreas verdes do território do município.</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Incentivo à coleta seletiva com a inclusão de condicionante ambiental no licenciamento, para destinação preferencial de resíduos passíveis da coleta seletiva para OCMR (Organização de Catadores de Materiais Recicláveis) e estimar percentual da população atendida pela coleta seletiva.</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Incentivo a práticas sustentáveis pelo poder público municipal.</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Fomento à geração de energia a partir de fontes renováveis e expansão do programa GERAR.</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Regulamentar, através de ato normativo próprio, os resíduos sólidos de grandes geradores e suas responsabilidades.</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Incentivo à declaração do SNIS (Sistema Nacional de Informações sobre Saneamento) e do SINIR (Sistema Nacional de Informações sobre a Gestão dos Resíduos Sólidos</a:t>
            </a:r>
            <a:r>
              <a:rPr lang="pt-BR"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342900" lvl="0" indent="-342900" algn="just">
              <a:lnSpc>
                <a:spcPct val="115000"/>
              </a:lnSpc>
              <a:spcBef>
                <a:spcPts val="600"/>
              </a:spcBef>
              <a:spcAft>
                <a:spcPts val="600"/>
              </a:spcAft>
              <a:buFont typeface="Symbol" panose="05050102010706020507" pitchFamily="18" charset="2"/>
              <a:buChar char=""/>
            </a:pPr>
            <a:r>
              <a:rPr lang="pt-BR" sz="24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Cursos de capacitação em temas da gestão ambiental municipal ofertado aos municípios.</a:t>
            </a:r>
          </a:p>
          <a:p>
            <a:pPr marL="342900" lvl="0" indent="-342900" algn="just">
              <a:lnSpc>
                <a:spcPct val="115000"/>
              </a:lnSpc>
              <a:spcBef>
                <a:spcPts val="600"/>
              </a:spcBef>
              <a:spcAft>
                <a:spcPts val="600"/>
              </a:spcAft>
              <a:buFont typeface="Symbol" panose="05050102010706020507" pitchFamily="18" charset="2"/>
              <a:buChar char=""/>
            </a:pPr>
            <a:r>
              <a:rPr lang="pt-BR"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Doação de equipamentos pela SEAMA aos municípios para fortalecimento das ações da gestão ambiental municipal.</a:t>
            </a:r>
            <a:endParaRPr lang="pt-B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0347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3" name="Freeform 3"/>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3"/>
            <a:stretch>
              <a:fillRect l="-8485" t="-36681" r="-8824" b="-37284"/>
            </a:stretch>
          </a:blipFill>
        </p:spPr>
      </p:sp>
      <p:pic>
        <p:nvPicPr>
          <p:cNvPr id="4" name="Imagem 3"/>
          <p:cNvPicPr>
            <a:picLocks noChangeAspect="1"/>
          </p:cNvPicPr>
          <p:nvPr/>
        </p:nvPicPr>
        <p:blipFill>
          <a:blip r:embed="rId4"/>
          <a:stretch>
            <a:fillRect/>
          </a:stretch>
        </p:blipFill>
        <p:spPr>
          <a:xfrm>
            <a:off x="236181" y="495300"/>
            <a:ext cx="11260050" cy="7554510"/>
          </a:xfrm>
          <a:prstGeom prst="rect">
            <a:avLst/>
          </a:prstGeom>
        </p:spPr>
      </p:pic>
      <p:sp>
        <p:nvSpPr>
          <p:cNvPr id="5" name="Retângulo 4"/>
          <p:cNvSpPr/>
          <p:nvPr/>
        </p:nvSpPr>
        <p:spPr>
          <a:xfrm>
            <a:off x="8458200" y="7505700"/>
            <a:ext cx="2258952" cy="369332"/>
          </a:xfrm>
          <a:prstGeom prst="rect">
            <a:avLst/>
          </a:prstGeom>
        </p:spPr>
        <p:txBody>
          <a:bodyPr wrap="none">
            <a:spAutoFit/>
          </a:bodyPr>
          <a:lstStyle/>
          <a:p>
            <a:r>
              <a:rPr lang="pt-BR" dirty="0"/>
              <a:t>Art. </a:t>
            </a:r>
            <a:r>
              <a:rPr lang="pt-BR" dirty="0" smtClean="0"/>
              <a:t>21- LEI </a:t>
            </a:r>
            <a:r>
              <a:rPr lang="pt-BR" dirty="0"/>
              <a:t>Nº 11.255 </a:t>
            </a:r>
          </a:p>
        </p:txBody>
      </p:sp>
      <p:graphicFrame>
        <p:nvGraphicFramePr>
          <p:cNvPr id="7" name="Tabela 6"/>
          <p:cNvGraphicFramePr>
            <a:graphicFrameLocks noGrp="1"/>
          </p:cNvGraphicFramePr>
          <p:nvPr>
            <p:extLst>
              <p:ext uri="{D42A27DB-BD31-4B8C-83A1-F6EECF244321}">
                <p14:modId xmlns:p14="http://schemas.microsoft.com/office/powerpoint/2010/main" val="2203353605"/>
              </p:ext>
            </p:extLst>
          </p:nvPr>
        </p:nvGraphicFramePr>
        <p:xfrm>
          <a:off x="11353292" y="1461439"/>
          <a:ext cx="2849805" cy="3393277"/>
        </p:xfrm>
        <a:graphic>
          <a:graphicData uri="http://schemas.openxmlformats.org/drawingml/2006/table">
            <a:tbl>
              <a:tblPr firstRow="1" firstCol="1" bandRow="1">
                <a:tableStyleId>{5C22544A-7EE6-4342-B048-85BDC9FD1C3A}</a:tableStyleId>
              </a:tblPr>
              <a:tblGrid>
                <a:gridCol w="1898528"/>
                <a:gridCol w="951277"/>
              </a:tblGrid>
              <a:tr h="270483">
                <a:tc>
                  <a:txBody>
                    <a:bodyPr/>
                    <a:lstStyle/>
                    <a:p>
                      <a:pPr algn="ctr">
                        <a:lnSpc>
                          <a:spcPct val="115000"/>
                        </a:lnSpc>
                        <a:spcAft>
                          <a:spcPts val="0"/>
                        </a:spcAft>
                      </a:pPr>
                      <a:r>
                        <a:rPr lang="pt-BR" sz="1100" dirty="0">
                          <a:effectLst/>
                        </a:rPr>
                        <a:t>MUNICIPIO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Classificação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766">
                <a:tc>
                  <a:txBody>
                    <a:bodyPr/>
                    <a:lstStyle/>
                    <a:p>
                      <a:pPr>
                        <a:lnSpc>
                          <a:spcPct val="115000"/>
                        </a:lnSpc>
                        <a:spcAft>
                          <a:spcPts val="0"/>
                        </a:spcAft>
                      </a:pPr>
                      <a:r>
                        <a:rPr lang="pt-BR" sz="1100">
                          <a:effectLst/>
                        </a:rPr>
                        <a:t>Venda Nova do Imigrante</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6</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Governador Lindenberg</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51535">
                <a:tc>
                  <a:txBody>
                    <a:bodyPr/>
                    <a:lstStyle/>
                    <a:p>
                      <a:pPr>
                        <a:lnSpc>
                          <a:spcPct val="115000"/>
                        </a:lnSpc>
                        <a:spcAft>
                          <a:spcPts val="0"/>
                        </a:spcAft>
                      </a:pPr>
                      <a:r>
                        <a:rPr lang="pt-BR" sz="1100">
                          <a:effectLst/>
                        </a:rPr>
                        <a:t>Bom Jesus do Norte</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Sooretama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dirty="0">
                          <a:effectLst/>
                        </a:rPr>
                        <a:t>9</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São Domingos do Norte</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dirty="0">
                          <a:effectLst/>
                        </a:rPr>
                        <a:t>10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Vila Pavão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11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Ponto Belo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12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790">
                <a:tc>
                  <a:txBody>
                    <a:bodyPr/>
                    <a:lstStyle/>
                    <a:p>
                      <a:pPr>
                        <a:lnSpc>
                          <a:spcPct val="115000"/>
                        </a:lnSpc>
                        <a:spcAft>
                          <a:spcPts val="0"/>
                        </a:spcAft>
                      </a:pPr>
                      <a:r>
                        <a:rPr lang="pt-BR" sz="1100">
                          <a:effectLst/>
                        </a:rPr>
                        <a:t>São Roque do Canaã</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13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Jaguaré</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14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21305">
                <a:tc>
                  <a:txBody>
                    <a:bodyPr/>
                    <a:lstStyle/>
                    <a:p>
                      <a:pPr>
                        <a:lnSpc>
                          <a:spcPct val="115000"/>
                        </a:lnSpc>
                        <a:spcAft>
                          <a:spcPts val="0"/>
                        </a:spcAft>
                      </a:pPr>
                      <a:r>
                        <a:rPr lang="pt-BR" sz="1100">
                          <a:effectLst/>
                        </a:rPr>
                        <a:t>Alfredo Chaves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15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Nova Venécia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16</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Vargem Alta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17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Brejetuba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18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790">
                <a:tc>
                  <a:txBody>
                    <a:bodyPr/>
                    <a:lstStyle/>
                    <a:p>
                      <a:pPr>
                        <a:lnSpc>
                          <a:spcPct val="115000"/>
                        </a:lnSpc>
                        <a:spcAft>
                          <a:spcPts val="0"/>
                        </a:spcAft>
                      </a:pPr>
                      <a:r>
                        <a:rPr lang="pt-BR" sz="1100">
                          <a:effectLst/>
                        </a:rPr>
                        <a:t>Mucurici</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dirty="0">
                          <a:effectLst/>
                        </a:rPr>
                        <a:t>19</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0766">
                <a:tc>
                  <a:txBody>
                    <a:bodyPr/>
                    <a:lstStyle/>
                    <a:p>
                      <a:pPr>
                        <a:lnSpc>
                          <a:spcPct val="115000"/>
                        </a:lnSpc>
                        <a:spcAft>
                          <a:spcPts val="0"/>
                        </a:spcAft>
                      </a:pPr>
                      <a:r>
                        <a:rPr lang="pt-BR" sz="1100">
                          <a:effectLst/>
                        </a:rPr>
                        <a:t>Cachoeiro de Itapemirim</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dirty="0">
                          <a:effectLst/>
                        </a:rPr>
                        <a:t>20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9" name="Tabela 8"/>
          <p:cNvGraphicFramePr>
            <a:graphicFrameLocks noGrp="1"/>
          </p:cNvGraphicFramePr>
          <p:nvPr>
            <p:extLst>
              <p:ext uri="{D42A27DB-BD31-4B8C-83A1-F6EECF244321}">
                <p14:modId xmlns:p14="http://schemas.microsoft.com/office/powerpoint/2010/main" val="1429112741"/>
              </p:ext>
            </p:extLst>
          </p:nvPr>
        </p:nvGraphicFramePr>
        <p:xfrm>
          <a:off x="14336377" y="4076700"/>
          <a:ext cx="2898235" cy="3211668"/>
        </p:xfrm>
        <a:graphic>
          <a:graphicData uri="http://schemas.openxmlformats.org/drawingml/2006/table">
            <a:tbl>
              <a:tblPr firstRow="1" firstCol="1" bandRow="1">
                <a:tableStyleId>{5C22544A-7EE6-4342-B048-85BDC9FD1C3A}</a:tableStyleId>
              </a:tblPr>
              <a:tblGrid>
                <a:gridCol w="1930792"/>
                <a:gridCol w="967443"/>
              </a:tblGrid>
              <a:tr h="190463">
                <a:tc>
                  <a:txBody>
                    <a:bodyPr/>
                    <a:lstStyle/>
                    <a:p>
                      <a:pPr algn="ctr">
                        <a:lnSpc>
                          <a:spcPct val="115000"/>
                        </a:lnSpc>
                        <a:spcAft>
                          <a:spcPts val="0"/>
                        </a:spcAft>
                      </a:pPr>
                      <a:r>
                        <a:rPr lang="pt-BR" sz="1100" dirty="0">
                          <a:effectLst/>
                        </a:rPr>
                        <a:t>MUNICIPIO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dirty="0">
                          <a:effectLst/>
                        </a:rPr>
                        <a:t>Classificação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9926">
                <a:tc>
                  <a:txBody>
                    <a:bodyPr/>
                    <a:lstStyle/>
                    <a:p>
                      <a:pPr>
                        <a:lnSpc>
                          <a:spcPct val="115000"/>
                        </a:lnSpc>
                        <a:spcAft>
                          <a:spcPts val="0"/>
                        </a:spcAft>
                      </a:pPr>
                      <a:r>
                        <a:rPr lang="pt-BR" sz="1100" dirty="0">
                          <a:effectLst/>
                        </a:rPr>
                        <a:t>Presidente Kennedy</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21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Anchieta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dirty="0">
                          <a:effectLst/>
                        </a:rPr>
                        <a:t>22</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São José do Calçado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23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Conceição do Castelo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24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19918">
                <a:tc>
                  <a:txBody>
                    <a:bodyPr/>
                    <a:lstStyle/>
                    <a:p>
                      <a:pPr>
                        <a:lnSpc>
                          <a:spcPct val="115000"/>
                        </a:lnSpc>
                        <a:spcAft>
                          <a:spcPts val="0"/>
                        </a:spcAft>
                      </a:pPr>
                      <a:r>
                        <a:rPr lang="pt-BR" sz="1100">
                          <a:effectLst/>
                        </a:rPr>
                        <a:t>Águia Branca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Pinheiros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26</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Dores do Rio Preto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27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Aracruz</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28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Baixo Guandu</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29</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Laranja da Terra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30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Domingos Martins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31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Iúna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32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Ecoporanga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33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Pedro Canário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34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9926">
                <a:tc>
                  <a:txBody>
                    <a:bodyPr/>
                    <a:lstStyle/>
                    <a:p>
                      <a:pPr>
                        <a:lnSpc>
                          <a:spcPct val="115000"/>
                        </a:lnSpc>
                        <a:spcAft>
                          <a:spcPts val="0"/>
                        </a:spcAft>
                      </a:pPr>
                      <a:r>
                        <a:rPr lang="pt-BR" sz="1100">
                          <a:effectLst/>
                        </a:rPr>
                        <a:t>Marechal Floriano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dirty="0">
                          <a:effectLst/>
                        </a:rPr>
                        <a:t>35</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10" name="Tabela 9"/>
          <p:cNvGraphicFramePr>
            <a:graphicFrameLocks noGrp="1"/>
          </p:cNvGraphicFramePr>
          <p:nvPr>
            <p:extLst>
              <p:ext uri="{D42A27DB-BD31-4B8C-83A1-F6EECF244321}">
                <p14:modId xmlns:p14="http://schemas.microsoft.com/office/powerpoint/2010/main" val="2189776137"/>
              </p:ext>
            </p:extLst>
          </p:nvPr>
        </p:nvGraphicFramePr>
        <p:xfrm>
          <a:off x="10932755" y="6427415"/>
          <a:ext cx="3037042" cy="3219942"/>
        </p:xfrm>
        <a:graphic>
          <a:graphicData uri="http://schemas.openxmlformats.org/drawingml/2006/table">
            <a:tbl>
              <a:tblPr firstRow="1" firstCol="1" bandRow="1">
                <a:tableStyleId>{5C22544A-7EE6-4342-B048-85BDC9FD1C3A}</a:tableStyleId>
              </a:tblPr>
              <a:tblGrid>
                <a:gridCol w="2023265"/>
                <a:gridCol w="1013777"/>
              </a:tblGrid>
              <a:tr h="254430">
                <a:tc>
                  <a:txBody>
                    <a:bodyPr/>
                    <a:lstStyle/>
                    <a:p>
                      <a:pPr algn="ctr">
                        <a:lnSpc>
                          <a:spcPct val="115000"/>
                        </a:lnSpc>
                        <a:spcAft>
                          <a:spcPts val="0"/>
                        </a:spcAft>
                      </a:pPr>
                      <a:r>
                        <a:rPr lang="pt-BR" sz="1100" dirty="0">
                          <a:effectLst/>
                        </a:rPr>
                        <a:t>MUNICIPIO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Classificação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8257">
                <a:tc>
                  <a:txBody>
                    <a:bodyPr/>
                    <a:lstStyle/>
                    <a:p>
                      <a:pPr>
                        <a:lnSpc>
                          <a:spcPct val="115000"/>
                        </a:lnSpc>
                        <a:spcAft>
                          <a:spcPts val="0"/>
                        </a:spcAft>
                      </a:pPr>
                      <a:r>
                        <a:rPr lang="pt-BR" sz="1100">
                          <a:effectLst/>
                        </a:rPr>
                        <a:t>Água Doce do Norte</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36</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Piúma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37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Colatina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38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Ibitirama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39</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Barra de São Francisco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40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5476">
                <a:tc>
                  <a:txBody>
                    <a:bodyPr/>
                    <a:lstStyle/>
                    <a:p>
                      <a:pPr>
                        <a:lnSpc>
                          <a:spcPct val="115000"/>
                        </a:lnSpc>
                        <a:spcAft>
                          <a:spcPts val="0"/>
                        </a:spcAft>
                      </a:pPr>
                      <a:r>
                        <a:rPr lang="pt-BR" sz="1100">
                          <a:effectLst/>
                        </a:rPr>
                        <a:t>Alegre</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41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5476">
                <a:tc>
                  <a:txBody>
                    <a:bodyPr/>
                    <a:lstStyle/>
                    <a:p>
                      <a:pPr>
                        <a:lnSpc>
                          <a:spcPct val="115000"/>
                        </a:lnSpc>
                        <a:spcAft>
                          <a:spcPts val="0"/>
                        </a:spcAft>
                      </a:pPr>
                      <a:r>
                        <a:rPr lang="pt-BR" sz="1100">
                          <a:effectLst/>
                        </a:rPr>
                        <a:t>Viana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42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Itarana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dirty="0">
                          <a:effectLst/>
                        </a:rPr>
                        <a:t>43</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Iconha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44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Rio Novo do Sul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45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Vila Velha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46</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5476">
                <a:tc>
                  <a:txBody>
                    <a:bodyPr/>
                    <a:lstStyle/>
                    <a:p>
                      <a:pPr>
                        <a:lnSpc>
                          <a:spcPct val="115000"/>
                        </a:lnSpc>
                        <a:spcAft>
                          <a:spcPts val="0"/>
                        </a:spcAft>
                      </a:pPr>
                      <a:r>
                        <a:rPr lang="pt-BR" sz="1100">
                          <a:effectLst/>
                        </a:rPr>
                        <a:t>Atílio Vivácqua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47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Montanha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48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Muniz Freire</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a:effectLst/>
                        </a:rPr>
                        <a:t>48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8257">
                <a:tc>
                  <a:txBody>
                    <a:bodyPr/>
                    <a:lstStyle/>
                    <a:p>
                      <a:pPr>
                        <a:lnSpc>
                          <a:spcPct val="115000"/>
                        </a:lnSpc>
                        <a:spcAft>
                          <a:spcPts val="0"/>
                        </a:spcAft>
                      </a:pPr>
                      <a:r>
                        <a:rPr lang="pt-BR" sz="1100">
                          <a:effectLst/>
                        </a:rPr>
                        <a:t>Afonso Cláudio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100" dirty="0">
                          <a:effectLst/>
                        </a:rPr>
                        <a:t>48</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1469119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6" name="Retângulo 5"/>
          <p:cNvSpPr/>
          <p:nvPr/>
        </p:nvSpPr>
        <p:spPr>
          <a:xfrm>
            <a:off x="1752600" y="2019300"/>
            <a:ext cx="15773400" cy="6477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reeform 3"/>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3"/>
            <a:stretch>
              <a:fillRect l="-8485" t="-36681" r="-8824" b="-37284"/>
            </a:stretch>
          </a:blipFill>
        </p:spPr>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2545840"/>
            <a:ext cx="12714964" cy="5195320"/>
          </a:xfrm>
          <a:prstGeom prst="rect">
            <a:avLst/>
          </a:prstGeom>
        </p:spPr>
      </p:pic>
    </p:spTree>
    <p:extLst>
      <p:ext uri="{BB962C8B-B14F-4D97-AF65-F5344CB8AC3E}">
        <p14:creationId xmlns:p14="http://schemas.microsoft.com/office/powerpoint/2010/main" val="180642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3" name="Freeform 3"/>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3"/>
            <a:stretch>
              <a:fillRect l="-8485" t="-36681" r="-8824" b="-37284"/>
            </a:stretch>
          </a:blipFill>
        </p:spPr>
      </p:sp>
      <p:sp>
        <p:nvSpPr>
          <p:cNvPr id="5" name="CaixaDeTexto 4"/>
          <p:cNvSpPr txBox="1"/>
          <p:nvPr/>
        </p:nvSpPr>
        <p:spPr>
          <a:xfrm>
            <a:off x="3124200" y="1943100"/>
            <a:ext cx="9982200" cy="6740307"/>
          </a:xfrm>
          <a:prstGeom prst="rect">
            <a:avLst/>
          </a:prstGeom>
          <a:noFill/>
        </p:spPr>
        <p:txBody>
          <a:bodyPr wrap="square" rtlCol="0">
            <a:spAutoFit/>
          </a:bodyPr>
          <a:lstStyle/>
          <a:p>
            <a:pPr lvl="0" algn="ctr"/>
            <a:r>
              <a:rPr lang="pt-BR" sz="4000" b="1" dirty="0" smtClean="0">
                <a:solidFill>
                  <a:schemeClr val="bg1"/>
                </a:solidFill>
              </a:rPr>
              <a:t>PROESAM </a:t>
            </a:r>
            <a:r>
              <a:rPr lang="pt-BR" sz="4000" b="1" dirty="0">
                <a:solidFill>
                  <a:schemeClr val="bg1"/>
                </a:solidFill>
              </a:rPr>
              <a:t>- Lei </a:t>
            </a:r>
            <a:r>
              <a:rPr lang="pt-BR" sz="4000" b="1" dirty="0">
                <a:solidFill>
                  <a:schemeClr val="bg1"/>
                </a:solidFill>
              </a:rPr>
              <a:t>nº 11.255/2021</a:t>
            </a:r>
          </a:p>
          <a:p>
            <a:pPr algn="ctr"/>
            <a:endParaRPr lang="pt-BR" sz="4000" b="1" dirty="0" smtClean="0">
              <a:solidFill>
                <a:schemeClr val="bg1"/>
              </a:solidFill>
            </a:endParaRPr>
          </a:p>
          <a:p>
            <a:pPr algn="ctr"/>
            <a:endParaRPr lang="pt-BR" sz="3200" dirty="0">
              <a:solidFill>
                <a:schemeClr val="bg1"/>
              </a:solidFill>
            </a:endParaRPr>
          </a:p>
          <a:p>
            <a:pPr algn="ctr"/>
            <a:r>
              <a:rPr lang="pt-BR" sz="3200" dirty="0" smtClean="0">
                <a:solidFill>
                  <a:schemeClr val="bg1"/>
                </a:solidFill>
              </a:rPr>
              <a:t>O Programa Estadual de Sustentabilidade Ambiental e Apoio aos Municípios é um programa que tem por objetivo promover a sustentabilidade ambiental nos municípios do Estado do Espírito Santo. Por meio desse programa, são estabelecidas metas e ações para a gestão ambiental, envolvendo a participação de diversos órgãos governamentais e o cumprimento das metas. O programa busca apoiar os municípios na implementação de práticas sustentáveis, visando a preservação dos recursos naturais e ao desenvolvimento sustentável da região.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10" name="Freeform 10"/>
          <p:cNvSpPr/>
          <p:nvPr/>
        </p:nvSpPr>
        <p:spPr>
          <a:xfrm>
            <a:off x="5086048" y="8394748"/>
            <a:ext cx="1097333" cy="1222655"/>
          </a:xfrm>
          <a:custGeom>
            <a:avLst/>
            <a:gdLst/>
            <a:ahLst/>
            <a:cxnLst/>
            <a:rect l="l" t="t" r="r" b="b"/>
            <a:pathLst>
              <a:path w="1097333" h="1222655">
                <a:moveTo>
                  <a:pt x="0" y="0"/>
                </a:moveTo>
                <a:lnTo>
                  <a:pt x="1097333" y="0"/>
                </a:lnTo>
                <a:lnTo>
                  <a:pt x="1097333" y="1222655"/>
                </a:lnTo>
                <a:lnTo>
                  <a:pt x="0" y="1222655"/>
                </a:lnTo>
                <a:lnTo>
                  <a:pt x="0" y="0"/>
                </a:lnTo>
                <a:close/>
              </a:path>
            </a:pathLst>
          </a:custGeom>
          <a:blipFill>
            <a:blip r:embed="rId3"/>
            <a:stretch>
              <a:fillRect/>
            </a:stretch>
          </a:blipFill>
        </p:spPr>
      </p:sp>
      <p:sp>
        <p:nvSpPr>
          <p:cNvPr id="11" name="Freeform 11"/>
          <p:cNvSpPr/>
          <p:nvPr/>
        </p:nvSpPr>
        <p:spPr>
          <a:xfrm rot="2103562">
            <a:off x="695500" y="757368"/>
            <a:ext cx="1413236" cy="745482"/>
          </a:xfrm>
          <a:custGeom>
            <a:avLst/>
            <a:gdLst/>
            <a:ahLst/>
            <a:cxnLst/>
            <a:rect l="l" t="t" r="r" b="b"/>
            <a:pathLst>
              <a:path w="1413236" h="745482">
                <a:moveTo>
                  <a:pt x="0" y="0"/>
                </a:moveTo>
                <a:lnTo>
                  <a:pt x="1413237" y="0"/>
                </a:lnTo>
                <a:lnTo>
                  <a:pt x="1413237" y="745482"/>
                </a:lnTo>
                <a:lnTo>
                  <a:pt x="0" y="745482"/>
                </a:lnTo>
                <a:lnTo>
                  <a:pt x="0" y="0"/>
                </a:lnTo>
                <a:close/>
              </a:path>
            </a:pathLst>
          </a:custGeom>
          <a:blipFill>
            <a:blip r:embed="rId4"/>
            <a:stretch>
              <a:fillRect/>
            </a:stretch>
          </a:blipFill>
        </p:spPr>
      </p:sp>
      <p:sp>
        <p:nvSpPr>
          <p:cNvPr id="12" name="Freeform 12"/>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5"/>
            <a:stretch>
              <a:fillRect l="-8485" t="-36681" r="-8824" b="-37284"/>
            </a:stretch>
          </a:blipFill>
        </p:spPr>
      </p:sp>
      <p:sp>
        <p:nvSpPr>
          <p:cNvPr id="13" name="CaixaDeTexto 12">
            <a:extLst>
              <a:ext uri="{FF2B5EF4-FFF2-40B4-BE49-F238E27FC236}">
                <a16:creationId xmlns="" xmlns:a16="http://schemas.microsoft.com/office/drawing/2014/main" id="{6CBC78DB-C2CE-44B1-BCAE-9442477C3664}"/>
              </a:ext>
            </a:extLst>
          </p:cNvPr>
          <p:cNvSpPr txBox="1"/>
          <p:nvPr/>
        </p:nvSpPr>
        <p:spPr>
          <a:xfrm>
            <a:off x="3429000" y="914399"/>
            <a:ext cx="8853841" cy="704808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3200" b="0" i="0" u="none" strike="noStrike" kern="0" cap="none" spc="0" normalizeH="0" baseline="0" noProof="0" dirty="0" smtClean="0">
                <a:ln>
                  <a:noFill/>
                </a:ln>
                <a:solidFill>
                  <a:schemeClr val="bg1"/>
                </a:solidFill>
                <a:effectLst/>
                <a:uLnTx/>
                <a:uFillTx/>
                <a:ea typeface="Calibri" panose="020F0502020204030204" pitchFamily="34" charset="0"/>
              </a:rPr>
              <a:t>Em resumo,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3200" b="0" i="0" u="none" strike="noStrike" kern="0" cap="none" spc="0" normalizeH="0" baseline="0" noProof="0" dirty="0" smtClean="0">
                <a:ln>
                  <a:noFill/>
                </a:ln>
                <a:solidFill>
                  <a:schemeClr val="bg1"/>
                </a:solidFill>
                <a:effectLst/>
                <a:uLnTx/>
                <a:uFillTx/>
                <a:ea typeface="Calibri" panose="020F0502020204030204" pitchFamily="34" charset="0"/>
              </a:rPr>
              <a:t>a </a:t>
            </a:r>
            <a:r>
              <a:rPr kumimoji="0" lang="pt-BR" sz="3200" b="0" i="0" u="none" strike="noStrike" kern="0" cap="none" spc="0" normalizeH="0" baseline="0" noProof="0" dirty="0">
                <a:ln>
                  <a:noFill/>
                </a:ln>
                <a:solidFill>
                  <a:schemeClr val="bg1"/>
                </a:solidFill>
                <a:effectLst/>
                <a:uLnTx/>
                <a:uFillTx/>
                <a:ea typeface="Calibri" panose="020F0502020204030204" pitchFamily="34" charset="0"/>
              </a:rPr>
              <a:t>essência do PROESAM vai além do licenciamento ambiental municipal, contemplando também o fortalecimento da agenda ambiental em escala municipal, como o controle ambiental, a articulação com recursos hídricos, compras sustentáveis, mudanças climáticas, unidades de conservação, educação ambiental e outras.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chemeClr val="bg1"/>
              </a:solidFill>
              <a:effectLst/>
              <a:uLnTx/>
              <a:uFillTx/>
              <a:ea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chemeClr val="bg1"/>
              </a:solidFill>
              <a:effectLst/>
              <a:uLnTx/>
              <a:uFillTx/>
              <a:ea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4000" b="0" i="0" u="none" strike="noStrike" kern="0" cap="none" spc="0" normalizeH="0" baseline="0" noProof="0" dirty="0">
              <a:ln>
                <a:noFill/>
              </a:ln>
              <a:solidFill>
                <a:schemeClr val="bg1"/>
              </a:solidFill>
              <a:effectLst/>
              <a:uLnTx/>
              <a:uFillTx/>
              <a:ea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chemeClr val="bg1"/>
                </a:solidFill>
                <a:effectLst/>
                <a:uLnTx/>
                <a:uFillTx/>
                <a:ea typeface="Calibri" panose="020F0502020204030204" pitchFamily="34" charset="0"/>
              </a:rPr>
              <a:t>É UM PROGRAMA DE COMPRA DE RESULTADOS NA GESTÃO AMBIENTAL MUNICIPAL</a:t>
            </a:r>
            <a:endParaRPr kumimoji="0" lang="pt-BR" sz="4000" b="1" i="0" u="none" strike="noStrike" kern="0" cap="none" spc="0" normalizeH="0" baseline="0" noProof="0" dirty="0">
              <a:ln>
                <a:noFill/>
              </a:ln>
              <a:solidFill>
                <a:schemeClr val="bg1"/>
              </a:solidFill>
              <a:effectLst/>
              <a:uLnTx/>
              <a:uFillTx/>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4" name="Freeform 4"/>
          <p:cNvSpPr/>
          <p:nvPr/>
        </p:nvSpPr>
        <p:spPr>
          <a:xfrm rot="-3976879">
            <a:off x="15271858" y="7108661"/>
            <a:ext cx="3684198" cy="4059723"/>
          </a:xfrm>
          <a:custGeom>
            <a:avLst/>
            <a:gdLst/>
            <a:ahLst/>
            <a:cxnLst/>
            <a:rect l="l" t="t" r="r" b="b"/>
            <a:pathLst>
              <a:path w="3684198" h="4059723">
                <a:moveTo>
                  <a:pt x="0" y="0"/>
                </a:moveTo>
                <a:lnTo>
                  <a:pt x="3684198" y="0"/>
                </a:lnTo>
                <a:lnTo>
                  <a:pt x="3684198" y="4059722"/>
                </a:lnTo>
                <a:lnTo>
                  <a:pt x="0" y="4059722"/>
                </a:lnTo>
                <a:lnTo>
                  <a:pt x="0" y="0"/>
                </a:lnTo>
                <a:close/>
              </a:path>
            </a:pathLst>
          </a:custGeom>
          <a:blipFill>
            <a:blip r:embed="rId3"/>
            <a:stretch>
              <a:fillRect/>
            </a:stretch>
          </a:blipFill>
        </p:spPr>
      </p:sp>
      <p:sp>
        <p:nvSpPr>
          <p:cNvPr id="5" name="Freeform 5"/>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4"/>
            <a:stretch>
              <a:fillRect l="-8485" t="-36681" r="-8824" b="-37284"/>
            </a:stretch>
          </a:blipFill>
        </p:spPr>
      </p:sp>
      <p:sp>
        <p:nvSpPr>
          <p:cNvPr id="7" name="CaixaDeTexto 6"/>
          <p:cNvSpPr txBox="1"/>
          <p:nvPr/>
        </p:nvSpPr>
        <p:spPr>
          <a:xfrm>
            <a:off x="21465" y="310149"/>
            <a:ext cx="11807337" cy="738664"/>
          </a:xfrm>
          <a:prstGeom prst="rect">
            <a:avLst/>
          </a:prstGeom>
          <a:noFill/>
        </p:spPr>
        <p:txBody>
          <a:bodyPr wrap="square" rtlCol="0">
            <a:spAutoFit/>
          </a:bodyPr>
          <a:lstStyle/>
          <a:p>
            <a:pPr lvl="0" algn="ctr"/>
            <a:r>
              <a:rPr lang="pt-BR" sz="2400" dirty="0" smtClean="0">
                <a:solidFill>
                  <a:schemeClr val="bg1"/>
                </a:solidFill>
              </a:rPr>
              <a:t>Primeiro Ciclo PROESAM – instituído pela PORTARIA </a:t>
            </a:r>
            <a:r>
              <a:rPr lang="pt-BR" sz="2400" dirty="0">
                <a:solidFill>
                  <a:schemeClr val="bg1"/>
                </a:solidFill>
              </a:rPr>
              <a:t>Nº 012-R, </a:t>
            </a:r>
            <a:r>
              <a:rPr lang="pt-BR" sz="2400" dirty="0" smtClean="0">
                <a:solidFill>
                  <a:schemeClr val="bg1"/>
                </a:solidFill>
              </a:rPr>
              <a:t>de </a:t>
            </a:r>
            <a:r>
              <a:rPr lang="pt-BR" sz="2400" dirty="0">
                <a:solidFill>
                  <a:schemeClr val="bg1"/>
                </a:solidFill>
              </a:rPr>
              <a:t>04 </a:t>
            </a:r>
            <a:r>
              <a:rPr lang="pt-BR" sz="2400" dirty="0" smtClean="0">
                <a:solidFill>
                  <a:schemeClr val="bg1"/>
                </a:solidFill>
              </a:rPr>
              <a:t>de </a:t>
            </a:r>
            <a:r>
              <a:rPr lang="pt-BR" sz="2400" dirty="0">
                <a:solidFill>
                  <a:schemeClr val="bg1"/>
                </a:solidFill>
              </a:rPr>
              <a:t>outubro </a:t>
            </a:r>
            <a:r>
              <a:rPr lang="pt-BR" sz="2400" dirty="0" smtClean="0">
                <a:solidFill>
                  <a:schemeClr val="bg1"/>
                </a:solidFill>
              </a:rPr>
              <a:t>de 2021.</a:t>
            </a:r>
            <a:endParaRPr lang="pt-BR" sz="2400" dirty="0">
              <a:solidFill>
                <a:schemeClr val="bg1"/>
              </a:solidFill>
            </a:endParaRPr>
          </a:p>
          <a:p>
            <a:endParaRPr lang="pt-BR" dirty="0">
              <a:solidFill>
                <a:schemeClr val="bg1"/>
              </a:solidFill>
            </a:endParaRPr>
          </a:p>
        </p:txBody>
      </p:sp>
      <p:pic>
        <p:nvPicPr>
          <p:cNvPr id="9" name="Imagem 8"/>
          <p:cNvPicPr>
            <a:picLocks noChangeAspect="1"/>
          </p:cNvPicPr>
          <p:nvPr/>
        </p:nvPicPr>
        <p:blipFill>
          <a:blip r:embed="rId5"/>
          <a:stretch>
            <a:fillRect/>
          </a:stretch>
        </p:blipFill>
        <p:spPr>
          <a:xfrm>
            <a:off x="519631" y="1556750"/>
            <a:ext cx="14918266" cy="8391526"/>
          </a:xfrm>
          <a:prstGeom prst="rect">
            <a:avLst/>
          </a:prstGeom>
        </p:spPr>
      </p:pic>
      <p:sp>
        <p:nvSpPr>
          <p:cNvPr id="3" name="Freeform 3"/>
          <p:cNvSpPr/>
          <p:nvPr/>
        </p:nvSpPr>
        <p:spPr>
          <a:xfrm rot="2103562">
            <a:off x="14694789" y="3334609"/>
            <a:ext cx="1413236" cy="745482"/>
          </a:xfrm>
          <a:custGeom>
            <a:avLst/>
            <a:gdLst/>
            <a:ahLst/>
            <a:cxnLst/>
            <a:rect l="l" t="t" r="r" b="b"/>
            <a:pathLst>
              <a:path w="1413236" h="745482">
                <a:moveTo>
                  <a:pt x="0" y="0"/>
                </a:moveTo>
                <a:lnTo>
                  <a:pt x="1413236" y="0"/>
                </a:lnTo>
                <a:lnTo>
                  <a:pt x="1413236" y="745483"/>
                </a:lnTo>
                <a:lnTo>
                  <a:pt x="0" y="745483"/>
                </a:lnTo>
                <a:lnTo>
                  <a:pt x="0" y="0"/>
                </a:lnTo>
                <a:close/>
              </a:path>
            </a:pathLst>
          </a:custGeom>
          <a:blipFill>
            <a:blip r:embed="rId6"/>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3" name="Freeform 3"/>
          <p:cNvSpPr/>
          <p:nvPr/>
        </p:nvSpPr>
        <p:spPr>
          <a:xfrm rot="2376932">
            <a:off x="13650151" y="6916215"/>
            <a:ext cx="7772469" cy="4410876"/>
          </a:xfrm>
          <a:custGeom>
            <a:avLst/>
            <a:gdLst/>
            <a:ahLst/>
            <a:cxnLst/>
            <a:rect l="l" t="t" r="r" b="b"/>
            <a:pathLst>
              <a:path w="7772469" h="4410876">
                <a:moveTo>
                  <a:pt x="0" y="0"/>
                </a:moveTo>
                <a:lnTo>
                  <a:pt x="7772469" y="0"/>
                </a:lnTo>
                <a:lnTo>
                  <a:pt x="7772469" y="4410876"/>
                </a:lnTo>
                <a:lnTo>
                  <a:pt x="0" y="4410876"/>
                </a:lnTo>
                <a:lnTo>
                  <a:pt x="0" y="0"/>
                </a:lnTo>
                <a:close/>
              </a:path>
            </a:pathLst>
          </a:custGeom>
          <a:blipFill>
            <a:blip r:embed="rId3"/>
            <a:stretch>
              <a:fillRect/>
            </a:stretch>
          </a:blipFill>
        </p:spPr>
      </p:sp>
      <p:sp>
        <p:nvSpPr>
          <p:cNvPr id="4" name="Freeform 4"/>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4"/>
            <a:stretch>
              <a:fillRect l="-8485" t="-36681" r="-8824" b="-37284"/>
            </a:stretch>
          </a:blipFill>
        </p:spPr>
      </p:sp>
      <p:sp>
        <p:nvSpPr>
          <p:cNvPr id="5" name="CaixaDeTexto 4"/>
          <p:cNvSpPr txBox="1"/>
          <p:nvPr/>
        </p:nvSpPr>
        <p:spPr>
          <a:xfrm>
            <a:off x="1592042" y="1642170"/>
            <a:ext cx="16383000" cy="5186676"/>
          </a:xfrm>
          <a:prstGeom prst="rect">
            <a:avLst/>
          </a:prstGeom>
          <a:noFill/>
        </p:spPr>
        <p:txBody>
          <a:bodyPr wrap="square" rtlCol="0">
            <a:spAutoFit/>
          </a:bodyPr>
          <a:lstStyle/>
          <a:p>
            <a:pPr>
              <a:lnSpc>
                <a:spcPct val="150000"/>
              </a:lnSpc>
            </a:pPr>
            <a:r>
              <a:rPr lang="pt-BR" sz="3200" dirty="0" smtClean="0">
                <a:solidFill>
                  <a:schemeClr val="bg1"/>
                </a:solidFill>
              </a:rPr>
              <a:t>As Metas estão divididas em Eixos Temáticos:</a:t>
            </a:r>
          </a:p>
          <a:p>
            <a:pPr>
              <a:lnSpc>
                <a:spcPct val="150000"/>
              </a:lnSpc>
            </a:pPr>
            <a:endParaRPr lang="pt-BR" sz="3200" dirty="0" smtClean="0">
              <a:solidFill>
                <a:schemeClr val="bg1"/>
              </a:solidFill>
            </a:endParaRPr>
          </a:p>
          <a:p>
            <a:pPr>
              <a:lnSpc>
                <a:spcPct val="150000"/>
              </a:lnSpc>
            </a:pPr>
            <a:r>
              <a:rPr lang="pt-BR" sz="3200" dirty="0" smtClean="0">
                <a:solidFill>
                  <a:schemeClr val="bg1"/>
                </a:solidFill>
              </a:rPr>
              <a:t>I </a:t>
            </a:r>
            <a:r>
              <a:rPr lang="pt-BR" sz="3200" dirty="0">
                <a:solidFill>
                  <a:schemeClr val="bg1"/>
                </a:solidFill>
              </a:rPr>
              <a:t>- amadurecimento e autonomia </a:t>
            </a:r>
            <a:r>
              <a:rPr lang="pt-BR" sz="3200" dirty="0" smtClean="0">
                <a:solidFill>
                  <a:schemeClr val="bg1"/>
                </a:solidFill>
              </a:rPr>
              <a:t>institucional (TRANSPARÊNCIA INSTITUCIONAL);</a:t>
            </a:r>
            <a:endParaRPr lang="pt-BR" sz="3200" dirty="0">
              <a:solidFill>
                <a:schemeClr val="bg1"/>
              </a:solidFill>
            </a:endParaRPr>
          </a:p>
          <a:p>
            <a:pPr>
              <a:lnSpc>
                <a:spcPct val="150000"/>
              </a:lnSpc>
            </a:pPr>
            <a:r>
              <a:rPr lang="pt-BR" sz="3200" dirty="0">
                <a:solidFill>
                  <a:schemeClr val="bg1"/>
                </a:solidFill>
              </a:rPr>
              <a:t>II - desafios da gestão de recursos hídricos </a:t>
            </a:r>
            <a:r>
              <a:rPr lang="pt-BR" sz="3200" dirty="0" smtClean="0">
                <a:solidFill>
                  <a:schemeClr val="bg1"/>
                </a:solidFill>
              </a:rPr>
              <a:t>(AGENDA AZUL);</a:t>
            </a:r>
            <a:endParaRPr lang="pt-BR" sz="3200" dirty="0">
              <a:solidFill>
                <a:schemeClr val="bg1"/>
              </a:solidFill>
            </a:endParaRPr>
          </a:p>
          <a:p>
            <a:pPr>
              <a:lnSpc>
                <a:spcPct val="150000"/>
              </a:lnSpc>
            </a:pPr>
            <a:r>
              <a:rPr lang="pt-BR" sz="3200" dirty="0">
                <a:solidFill>
                  <a:schemeClr val="bg1"/>
                </a:solidFill>
              </a:rPr>
              <a:t>III - desafio da gestão dos recursos naturais </a:t>
            </a:r>
            <a:r>
              <a:rPr lang="pt-BR" sz="3200" dirty="0" smtClean="0">
                <a:solidFill>
                  <a:schemeClr val="bg1"/>
                </a:solidFill>
              </a:rPr>
              <a:t>(AGENDA VERDE);</a:t>
            </a:r>
            <a:endParaRPr lang="pt-BR" sz="3200" dirty="0">
              <a:solidFill>
                <a:schemeClr val="bg1"/>
              </a:solidFill>
            </a:endParaRPr>
          </a:p>
          <a:p>
            <a:pPr>
              <a:lnSpc>
                <a:spcPct val="150000"/>
              </a:lnSpc>
            </a:pPr>
            <a:r>
              <a:rPr lang="pt-BR" sz="3200" dirty="0">
                <a:solidFill>
                  <a:schemeClr val="bg1"/>
                </a:solidFill>
              </a:rPr>
              <a:t>IV - desafios do controle ambiental de atividades potencialmente poluidoras </a:t>
            </a:r>
            <a:r>
              <a:rPr lang="pt-BR" sz="3200" dirty="0" smtClean="0">
                <a:solidFill>
                  <a:schemeClr val="bg1"/>
                </a:solidFill>
              </a:rPr>
              <a:t>(AGENDA MARROM);</a:t>
            </a:r>
            <a:endParaRPr lang="pt-BR" sz="3200" dirty="0">
              <a:solidFill>
                <a:schemeClr val="bg1"/>
              </a:solidFill>
            </a:endParaRPr>
          </a:p>
          <a:p>
            <a:pPr>
              <a:lnSpc>
                <a:spcPct val="150000"/>
              </a:lnSpc>
            </a:pPr>
            <a:r>
              <a:rPr lang="pt-BR" sz="3200" dirty="0">
                <a:solidFill>
                  <a:schemeClr val="bg1"/>
                </a:solidFill>
              </a:rPr>
              <a:t>V - outras políticas setoriais </a:t>
            </a:r>
            <a:r>
              <a:rPr lang="pt-BR" sz="3200" dirty="0" smtClean="0">
                <a:solidFill>
                  <a:schemeClr val="bg1"/>
                </a:solidFill>
              </a:rPr>
              <a:t>(TEMAS TRANSVERSAIS).</a:t>
            </a:r>
            <a:endParaRPr lang="pt-BR" sz="32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txBody>
          <a:bodyPr/>
          <a:lstStyle/>
          <a:p>
            <a:endParaRPr lang="pt-BR" dirty="0"/>
          </a:p>
        </p:txBody>
      </p:sp>
      <p:sp>
        <p:nvSpPr>
          <p:cNvPr id="3" name="Freeform 3"/>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3"/>
            <a:stretch>
              <a:fillRect l="-8485" t="-36681" r="-8824" b="-37284"/>
            </a:stretch>
          </a:blipFill>
        </p:spPr>
      </p:sp>
      <p:graphicFrame>
        <p:nvGraphicFramePr>
          <p:cNvPr id="5" name="Tabela 4"/>
          <p:cNvGraphicFramePr>
            <a:graphicFrameLocks noGrp="1"/>
          </p:cNvGraphicFramePr>
          <p:nvPr>
            <p:extLst>
              <p:ext uri="{D42A27DB-BD31-4B8C-83A1-F6EECF244321}">
                <p14:modId xmlns:p14="http://schemas.microsoft.com/office/powerpoint/2010/main" val="2309284801"/>
              </p:ext>
            </p:extLst>
          </p:nvPr>
        </p:nvGraphicFramePr>
        <p:xfrm>
          <a:off x="914400" y="1409700"/>
          <a:ext cx="16916400" cy="8714340"/>
        </p:xfrm>
        <a:graphic>
          <a:graphicData uri="http://schemas.openxmlformats.org/drawingml/2006/table">
            <a:tbl>
              <a:tblPr firstRow="1" firstCol="1" bandRow="1">
                <a:tableStyleId>{5C22544A-7EE6-4342-B048-85BDC9FD1C3A}</a:tableStyleId>
              </a:tblPr>
              <a:tblGrid>
                <a:gridCol w="685800"/>
                <a:gridCol w="1143000"/>
                <a:gridCol w="1828800"/>
                <a:gridCol w="13258800"/>
              </a:tblGrid>
              <a:tr h="173653">
                <a:tc gridSpan="2">
                  <a:txBody>
                    <a:bodyPr/>
                    <a:lstStyle/>
                    <a:p>
                      <a:pPr algn="ctr">
                        <a:lnSpc>
                          <a:spcPct val="115000"/>
                        </a:lnSpc>
                        <a:spcAft>
                          <a:spcPts val="0"/>
                        </a:spcAft>
                      </a:pPr>
                      <a:r>
                        <a:rPr lang="pt-BR" sz="2400" dirty="0">
                          <a:effectLst/>
                        </a:rPr>
                        <a:t>AGENDA</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tc>
                <a:tc hMerge="1">
                  <a:txBody>
                    <a:bodyPr/>
                    <a:lstStyle/>
                    <a:p>
                      <a:endParaRPr lang="pt-BR"/>
                    </a:p>
                  </a:txBody>
                  <a:tcPr/>
                </a:tc>
                <a:tc>
                  <a:txBody>
                    <a:bodyPr/>
                    <a:lstStyle/>
                    <a:p>
                      <a:pPr algn="ctr">
                        <a:lnSpc>
                          <a:spcPct val="115000"/>
                        </a:lnSpc>
                        <a:spcAft>
                          <a:spcPts val="0"/>
                        </a:spcAft>
                      </a:pPr>
                      <a:r>
                        <a:rPr lang="pt-BR" sz="2400">
                          <a:effectLst/>
                        </a:rPr>
                        <a:t>CODIGO DA META</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tc>
                <a:tc>
                  <a:txBody>
                    <a:bodyPr/>
                    <a:lstStyle/>
                    <a:p>
                      <a:pPr algn="ctr">
                        <a:lnSpc>
                          <a:spcPct val="115000"/>
                        </a:lnSpc>
                        <a:spcAft>
                          <a:spcPts val="0"/>
                        </a:spcAft>
                      </a:pPr>
                      <a:r>
                        <a:rPr lang="pt-BR" sz="2400">
                          <a:effectLst/>
                        </a:rPr>
                        <a:t>DESCRIÇÃO DA META</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tc>
              </a:tr>
              <a:tr h="2112249">
                <a:tc>
                  <a:txBody>
                    <a:bodyPr/>
                    <a:lstStyle/>
                    <a:p>
                      <a:pPr algn="ctr">
                        <a:lnSpc>
                          <a:spcPct val="115000"/>
                        </a:lnSpc>
                        <a:spcAft>
                          <a:spcPts val="0"/>
                        </a:spcAft>
                      </a:pPr>
                      <a:r>
                        <a:rPr lang="pt-BR" sz="2400">
                          <a:effectLst/>
                        </a:rPr>
                        <a:t>1</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000" dirty="0">
                          <a:effectLst/>
                        </a:rPr>
                        <a:t>INSTITUCIONAL</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vert="vert270" anchor="ctr">
                    <a:solidFill>
                      <a:srgbClr val="FFC000"/>
                    </a:solidFill>
                  </a:tcPr>
                </a:tc>
                <a:tc>
                  <a:txBody>
                    <a:bodyPr/>
                    <a:lstStyle/>
                    <a:p>
                      <a:pPr algn="ctr">
                        <a:lnSpc>
                          <a:spcPct val="115000"/>
                        </a:lnSpc>
                        <a:spcAft>
                          <a:spcPts val="0"/>
                        </a:spcAft>
                      </a:pPr>
                      <a:r>
                        <a:rPr lang="pt-BR" sz="2400" dirty="0">
                          <a:effectLst/>
                        </a:rPr>
                        <a:t>OBIT01</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400" dirty="0">
                          <a:effectLst/>
                        </a:rPr>
                        <a:t>IMPLANTAR NO SITE DA PREFEITURA MUNICIPAL PORTAL DE ACOMPANHAMENTO DE:</a:t>
                      </a:r>
                      <a:br>
                        <a:rPr lang="pt-BR" sz="2400" dirty="0">
                          <a:effectLst/>
                        </a:rPr>
                      </a:br>
                      <a:r>
                        <a:rPr lang="pt-BR" sz="2400" dirty="0">
                          <a:effectLst/>
                        </a:rPr>
                        <a:t>1) DOCUMENTOS EXPEDIDOS PELO CONSELHO MUNICIPAL DE MEIO AMBIENTE, COMO CONVOCAÇÕES, ATAS, DELIBERAÇÕES E OUTROS.</a:t>
                      </a:r>
                      <a:br>
                        <a:rPr lang="pt-BR" sz="2400" dirty="0">
                          <a:effectLst/>
                        </a:rPr>
                      </a:br>
                      <a:r>
                        <a:rPr lang="pt-BR" sz="2400" dirty="0">
                          <a:effectLst/>
                        </a:rPr>
                        <a:t>2) RELATÓRIOS DE AUDIÊNCIAS PÚBLICAS.</a:t>
                      </a:r>
                      <a:br>
                        <a:rPr lang="pt-BR" sz="2400" dirty="0">
                          <a:effectLst/>
                        </a:rPr>
                      </a:br>
                      <a:r>
                        <a:rPr lang="pt-BR" sz="2400" dirty="0">
                          <a:effectLst/>
                        </a:rPr>
                        <a:t>3) LEGISLAÇÃO AMBIENTAL MUNICIPAL ATUALIZADA.</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r>
              <a:tr h="1623853">
                <a:tc>
                  <a:txBody>
                    <a:bodyPr/>
                    <a:lstStyle/>
                    <a:p>
                      <a:pPr algn="ctr">
                        <a:lnSpc>
                          <a:spcPct val="115000"/>
                        </a:lnSpc>
                        <a:spcAft>
                          <a:spcPts val="0"/>
                        </a:spcAft>
                      </a:pPr>
                      <a:r>
                        <a:rPr lang="pt-BR" sz="2400">
                          <a:effectLst/>
                        </a:rPr>
                        <a:t>2</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000" dirty="0">
                          <a:effectLst/>
                        </a:rPr>
                        <a:t>AZUL</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vert="vert270" anchor="ctr">
                    <a:solidFill>
                      <a:srgbClr val="FFC000"/>
                    </a:solidFill>
                  </a:tcPr>
                </a:tc>
                <a:tc>
                  <a:txBody>
                    <a:bodyPr/>
                    <a:lstStyle/>
                    <a:p>
                      <a:pPr algn="ctr">
                        <a:lnSpc>
                          <a:spcPct val="115000"/>
                        </a:lnSpc>
                        <a:spcAft>
                          <a:spcPts val="0"/>
                        </a:spcAft>
                      </a:pPr>
                      <a:r>
                        <a:rPr lang="pt-BR" sz="2400" dirty="0">
                          <a:effectLst/>
                        </a:rPr>
                        <a:t>OBAZ01</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400" dirty="0">
                          <a:effectLst/>
                        </a:rPr>
                        <a:t>REALIZAR LEVANTAMENTO DO QUANTITATIVO DE </a:t>
                      </a:r>
                      <a:r>
                        <a:rPr lang="pt-BR" sz="2400" dirty="0" err="1">
                          <a:effectLst/>
                        </a:rPr>
                        <a:t>ETEs</a:t>
                      </a:r>
                      <a:r>
                        <a:rPr lang="pt-BR" sz="2400" dirty="0">
                          <a:effectLst/>
                        </a:rPr>
                        <a:t> (Estações de Tratamento de Esgoto) ATIVAS, INATIVAS/DESATIVADAS E EM CONSTRUÇÃO NO MUNICÍPIO E SUA SITUAÇÃO QUANTO AO LICENCIAMENTO AMBIENTAL DE ACORDO COM A NOTA ORIENTATIVA DA COMISSÃO DE ACOMPANHAMENTO DO PROESAM</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r>
              <a:tr h="1032858">
                <a:tc>
                  <a:txBody>
                    <a:bodyPr/>
                    <a:lstStyle/>
                    <a:p>
                      <a:pPr algn="ctr">
                        <a:lnSpc>
                          <a:spcPct val="115000"/>
                        </a:lnSpc>
                        <a:spcAft>
                          <a:spcPts val="0"/>
                        </a:spcAft>
                      </a:pPr>
                      <a:r>
                        <a:rPr lang="pt-BR" sz="2400">
                          <a:effectLst/>
                        </a:rPr>
                        <a:t>3</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000">
                          <a:effectLst/>
                        </a:rPr>
                        <a:t>VERDE</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vert="vert270" anchor="ctr">
                    <a:solidFill>
                      <a:srgbClr val="FFC000"/>
                    </a:solidFill>
                  </a:tcPr>
                </a:tc>
                <a:tc>
                  <a:txBody>
                    <a:bodyPr/>
                    <a:lstStyle/>
                    <a:p>
                      <a:pPr algn="ctr">
                        <a:lnSpc>
                          <a:spcPct val="115000"/>
                        </a:lnSpc>
                        <a:spcAft>
                          <a:spcPts val="0"/>
                        </a:spcAft>
                      </a:pPr>
                      <a:r>
                        <a:rPr lang="pt-BR" sz="2400">
                          <a:effectLst/>
                        </a:rPr>
                        <a:t>OBVE01</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400" dirty="0">
                          <a:effectLst/>
                        </a:rPr>
                        <a:t>IMPLEMENTAR GRUPO DE TRABALHO PARA ELABORAR O PLANO MUNICIPAL DE MATA ATLÂNTICA, INCLUINDO MUDANÇAS CLIMÁTICAS E APRESENTAR RELATÓRIO DE EXECUÇÃO DO CRONOGRAMA</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r>
              <a:tr h="1143000">
                <a:tc>
                  <a:txBody>
                    <a:bodyPr/>
                    <a:lstStyle/>
                    <a:p>
                      <a:pPr algn="ctr">
                        <a:lnSpc>
                          <a:spcPct val="115000"/>
                        </a:lnSpc>
                        <a:spcAft>
                          <a:spcPts val="0"/>
                        </a:spcAft>
                      </a:pPr>
                      <a:r>
                        <a:rPr lang="pt-BR" sz="2400">
                          <a:effectLst/>
                        </a:rPr>
                        <a:t>4</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000">
                          <a:effectLst/>
                        </a:rPr>
                        <a:t>MARROM</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vert="vert270" anchor="ctr">
                    <a:solidFill>
                      <a:srgbClr val="FFC000"/>
                    </a:solidFill>
                  </a:tcPr>
                </a:tc>
                <a:tc>
                  <a:txBody>
                    <a:bodyPr/>
                    <a:lstStyle/>
                    <a:p>
                      <a:pPr algn="ctr">
                        <a:lnSpc>
                          <a:spcPct val="115000"/>
                        </a:lnSpc>
                        <a:spcAft>
                          <a:spcPts val="0"/>
                        </a:spcAft>
                      </a:pPr>
                      <a:r>
                        <a:rPr lang="pt-BR" sz="2400">
                          <a:effectLst/>
                        </a:rPr>
                        <a:t>OBMA01</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400" dirty="0">
                          <a:effectLst/>
                        </a:rPr>
                        <a:t>IMPLANTAR NO SITE DA PREFEITURA MUNCIPAL PUBLICAÇÃO DAS LICENÇAS AMBIENTAIS EMITIDAS, COM ATUALIZAÇÃO PERIÓDICA</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r>
              <a:tr h="649923">
                <a:tc rowSpan="2">
                  <a:txBody>
                    <a:bodyPr/>
                    <a:lstStyle/>
                    <a:p>
                      <a:pPr algn="ctr">
                        <a:lnSpc>
                          <a:spcPct val="115000"/>
                        </a:lnSpc>
                        <a:spcAft>
                          <a:spcPts val="0"/>
                        </a:spcAft>
                      </a:pPr>
                      <a:r>
                        <a:rPr lang="pt-BR" sz="2400" dirty="0">
                          <a:effectLst/>
                        </a:rPr>
                        <a:t>5</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rowSpan="2">
                  <a:txBody>
                    <a:bodyPr/>
                    <a:lstStyle/>
                    <a:p>
                      <a:pPr algn="ctr">
                        <a:lnSpc>
                          <a:spcPct val="115000"/>
                        </a:lnSpc>
                        <a:spcAft>
                          <a:spcPts val="0"/>
                        </a:spcAft>
                      </a:pPr>
                      <a:r>
                        <a:rPr lang="pt-BR" sz="2000" dirty="0">
                          <a:effectLst/>
                        </a:rPr>
                        <a:t>TEMAS TRANSVERSAIS</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vert="vert270" anchor="ctr">
                    <a:solidFill>
                      <a:srgbClr val="FFC000"/>
                    </a:solidFill>
                  </a:tcPr>
                </a:tc>
                <a:tc>
                  <a:txBody>
                    <a:bodyPr/>
                    <a:lstStyle/>
                    <a:p>
                      <a:pPr algn="ctr">
                        <a:lnSpc>
                          <a:spcPct val="115000"/>
                        </a:lnSpc>
                        <a:spcAft>
                          <a:spcPts val="0"/>
                        </a:spcAft>
                      </a:pPr>
                      <a:r>
                        <a:rPr lang="pt-BR" sz="2400">
                          <a:effectLst/>
                        </a:rPr>
                        <a:t>OBTR01</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400" dirty="0">
                          <a:effectLst/>
                        </a:rPr>
                        <a:t>ELABORAR E PUBLICAR DECRETO MUNICIPAL PARA ENFRENTAMENTO À AGENDA DAS MUDANÇAS CLIMÁTICAS</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r>
              <a:tr h="1061241">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2400">
                          <a:effectLst/>
                        </a:rPr>
                        <a:t>OBTR02</a:t>
                      </a:r>
                      <a:endParaRPr lang="pt-BR" sz="240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algn="ctr">
                        <a:lnSpc>
                          <a:spcPct val="115000"/>
                        </a:lnSpc>
                        <a:spcAft>
                          <a:spcPts val="0"/>
                        </a:spcAft>
                      </a:pPr>
                      <a:r>
                        <a:rPr lang="pt-BR" sz="2400" dirty="0">
                          <a:effectLst/>
                        </a:rPr>
                        <a:t>ENCAMINHAR À CÂMARA DE VEREADORES PROJETO DE LEI SOBRE POLÍTICA MUNICIPAL DO BEM ESTAR ANIMAL</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r>
            </a:tbl>
          </a:graphicData>
        </a:graphic>
      </p:graphicFrame>
      <p:sp>
        <p:nvSpPr>
          <p:cNvPr id="6" name="CaixaDeTexto 5"/>
          <p:cNvSpPr txBox="1"/>
          <p:nvPr/>
        </p:nvSpPr>
        <p:spPr>
          <a:xfrm>
            <a:off x="803288" y="701814"/>
            <a:ext cx="7620000" cy="707886"/>
          </a:xfrm>
          <a:prstGeom prst="rect">
            <a:avLst/>
          </a:prstGeom>
          <a:noFill/>
        </p:spPr>
        <p:txBody>
          <a:bodyPr wrap="square" rtlCol="0">
            <a:spAutoFit/>
          </a:bodyPr>
          <a:lstStyle/>
          <a:p>
            <a:r>
              <a:rPr lang="pt-BR" sz="4000" b="1" dirty="0" smtClean="0">
                <a:solidFill>
                  <a:schemeClr val="bg1"/>
                </a:solidFill>
              </a:rPr>
              <a:t>Metas OBRIGATÓRIAS</a:t>
            </a:r>
            <a:endParaRPr lang="pt-BR" sz="40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txBody>
          <a:bodyPr/>
          <a:lstStyle/>
          <a:p>
            <a:endParaRPr lang="pt-BR" dirty="0"/>
          </a:p>
        </p:txBody>
      </p:sp>
      <p:sp>
        <p:nvSpPr>
          <p:cNvPr id="3" name="Freeform 3"/>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3"/>
            <a:stretch>
              <a:fillRect l="-8485" t="-36681" r="-8824" b="-37284"/>
            </a:stretch>
          </a:blipFill>
        </p:spPr>
      </p:sp>
      <p:sp>
        <p:nvSpPr>
          <p:cNvPr id="6" name="CaixaDeTexto 5"/>
          <p:cNvSpPr txBox="1"/>
          <p:nvPr/>
        </p:nvSpPr>
        <p:spPr>
          <a:xfrm>
            <a:off x="456664" y="160537"/>
            <a:ext cx="7620000" cy="707886"/>
          </a:xfrm>
          <a:prstGeom prst="rect">
            <a:avLst/>
          </a:prstGeom>
          <a:noFill/>
        </p:spPr>
        <p:txBody>
          <a:bodyPr wrap="square" rtlCol="0">
            <a:spAutoFit/>
          </a:bodyPr>
          <a:lstStyle/>
          <a:p>
            <a:r>
              <a:rPr lang="pt-BR" sz="4000" b="1" dirty="0" smtClean="0">
                <a:solidFill>
                  <a:schemeClr val="bg1"/>
                </a:solidFill>
              </a:rPr>
              <a:t>Metas GRADUAIS</a:t>
            </a:r>
            <a:endParaRPr lang="pt-BR" sz="4000" b="1" dirty="0">
              <a:solidFill>
                <a:schemeClr val="bg1"/>
              </a:solidFill>
            </a:endParaRPr>
          </a:p>
        </p:txBody>
      </p:sp>
      <p:graphicFrame>
        <p:nvGraphicFramePr>
          <p:cNvPr id="4" name="Tabela 3"/>
          <p:cNvGraphicFramePr>
            <a:graphicFrameLocks noGrp="1"/>
          </p:cNvGraphicFramePr>
          <p:nvPr>
            <p:extLst>
              <p:ext uri="{D42A27DB-BD31-4B8C-83A1-F6EECF244321}">
                <p14:modId xmlns:p14="http://schemas.microsoft.com/office/powerpoint/2010/main" val="1789960996"/>
              </p:ext>
            </p:extLst>
          </p:nvPr>
        </p:nvGraphicFramePr>
        <p:xfrm>
          <a:off x="8686800" y="1714500"/>
          <a:ext cx="8947785" cy="3097768"/>
        </p:xfrm>
        <a:graphic>
          <a:graphicData uri="http://schemas.openxmlformats.org/drawingml/2006/table">
            <a:tbl>
              <a:tblPr firstRow="1" firstCol="1" bandRow="1">
                <a:tableStyleId>{5C22544A-7EE6-4342-B048-85BDC9FD1C3A}</a:tableStyleId>
              </a:tblPr>
              <a:tblGrid>
                <a:gridCol w="524497"/>
                <a:gridCol w="533400"/>
                <a:gridCol w="1565288"/>
                <a:gridCol w="4876800"/>
                <a:gridCol w="1447800"/>
              </a:tblGrid>
              <a:tr h="310118">
                <a:tc rowSpan="2" gridSpan="2">
                  <a:txBody>
                    <a:bodyPr/>
                    <a:lstStyle/>
                    <a:p>
                      <a:pPr algn="ctr">
                        <a:lnSpc>
                          <a:spcPct val="115000"/>
                        </a:lnSpc>
                        <a:spcAft>
                          <a:spcPts val="0"/>
                        </a:spcAft>
                      </a:pPr>
                      <a:r>
                        <a:rPr lang="pt-BR" sz="1600" dirty="0">
                          <a:effectLst/>
                        </a:rPr>
                        <a:t>AGENDA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pt-BR"/>
                    </a:p>
                  </a:txBody>
                  <a:tcPr/>
                </a:tc>
                <a:tc rowSpan="2">
                  <a:txBody>
                    <a:bodyPr/>
                    <a:lstStyle/>
                    <a:p>
                      <a:pPr algn="ctr">
                        <a:lnSpc>
                          <a:spcPct val="115000"/>
                        </a:lnSpc>
                        <a:spcAft>
                          <a:spcPts val="0"/>
                        </a:spcAft>
                      </a:pPr>
                      <a:r>
                        <a:rPr lang="pt-BR" sz="1600" dirty="0">
                          <a:effectLst/>
                        </a:rPr>
                        <a:t>CODIGO DA META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pt-BR" sz="1600" dirty="0">
                          <a:effectLst/>
                        </a:rPr>
                        <a:t>DESCRIÇÃO DA META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600" dirty="0">
                          <a:effectLst/>
                        </a:rPr>
                        <a:t> MUNICIPIO</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75">
                <a:tc gridSpan="2" vMerge="1">
                  <a:txBody>
                    <a:bodyPr/>
                    <a:lstStyle/>
                    <a:p>
                      <a:endParaRPr lang="pt-BR"/>
                    </a:p>
                  </a:txBody>
                  <a:tcPr/>
                </a:tc>
                <a:tc hMerge="1"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600" dirty="0">
                          <a:effectLst/>
                        </a:rPr>
                        <a:t>%</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32130">
                <a:tc rowSpan="2">
                  <a:txBody>
                    <a:bodyPr/>
                    <a:lstStyle/>
                    <a:p>
                      <a:pPr algn="ctr">
                        <a:lnSpc>
                          <a:spcPct val="115000"/>
                        </a:lnSpc>
                        <a:spcAft>
                          <a:spcPts val="0"/>
                        </a:spcAft>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tc rowSpan="2">
                  <a:txBody>
                    <a:bodyPr/>
                    <a:lstStyle/>
                    <a:p>
                      <a:pPr algn="ctr">
                        <a:lnSpc>
                          <a:spcPct val="115000"/>
                        </a:lnSpc>
                        <a:spcAft>
                          <a:spcPts val="0"/>
                        </a:spcAft>
                      </a:pPr>
                      <a:r>
                        <a:rPr lang="pt-BR" sz="1800">
                          <a:effectLst/>
                        </a:rPr>
                        <a:t>INSTITUCIONAL</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15000"/>
                        </a:lnSpc>
                        <a:spcAft>
                          <a:spcPts val="0"/>
                        </a:spcAft>
                      </a:pPr>
                      <a:r>
                        <a:rPr lang="pt-BR" sz="1800" dirty="0">
                          <a:effectLst/>
                        </a:rPr>
                        <a:t>GDIT01</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pt-BR" sz="1800" dirty="0">
                          <a:effectLst/>
                        </a:rPr>
                        <a:t>ENCAMINHAR À CÂMARA DE VEREADORES PROJETO DE LEI DA IMPLANTAÇÃO DO TCFA (Taxa de Controle e Fiscalização Ambiental)</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800" dirty="0">
                          <a:effectLst/>
                        </a:rPr>
                        <a:t>57</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18820">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800" dirty="0">
                          <a:effectLst/>
                        </a:rPr>
                        <a:t>GDIT03</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pt-BR" sz="1800" dirty="0">
                          <a:effectLst/>
                        </a:rPr>
                        <a:t>INSTITUIR COMUNICAÇÃO COM ATUALIZAÇÃO PERIÓDICA ATRAVÉS DE REDES SOCIAIS COM AÇÕES, NOTÍCIAS, FATOS E EVENTOS SOBRE MEIO AMBIENTE EM ÂMBITO MUNICIPAL E/OU REGIONAL</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800" dirty="0">
                          <a:effectLst/>
                        </a:rPr>
                        <a:t>90</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2785483075"/>
              </p:ext>
            </p:extLst>
          </p:nvPr>
        </p:nvGraphicFramePr>
        <p:xfrm>
          <a:off x="456664" y="1245126"/>
          <a:ext cx="7925336" cy="8665170"/>
        </p:xfrm>
        <a:graphic>
          <a:graphicData uri="http://schemas.openxmlformats.org/drawingml/2006/table">
            <a:tbl>
              <a:tblPr firstRow="1" firstCol="1" bandRow="1">
                <a:tableStyleId>{5C22544A-7EE6-4342-B048-85BDC9FD1C3A}</a:tableStyleId>
              </a:tblPr>
              <a:tblGrid>
                <a:gridCol w="507082"/>
                <a:gridCol w="634465"/>
                <a:gridCol w="1067181"/>
                <a:gridCol w="4497408"/>
                <a:gridCol w="1219200"/>
              </a:tblGrid>
              <a:tr h="533106">
                <a:tc rowSpan="2" gridSpan="2">
                  <a:txBody>
                    <a:bodyPr/>
                    <a:lstStyle/>
                    <a:p>
                      <a:pPr algn="ctr">
                        <a:lnSpc>
                          <a:spcPct val="115000"/>
                        </a:lnSpc>
                        <a:spcAft>
                          <a:spcPts val="0"/>
                        </a:spcAft>
                      </a:pPr>
                      <a:r>
                        <a:rPr lang="pt-BR" sz="1400" dirty="0">
                          <a:effectLst/>
                        </a:rPr>
                        <a:t>AGENDA</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rowSpan="2" hMerge="1">
                  <a:txBody>
                    <a:bodyPr/>
                    <a:lstStyle/>
                    <a:p>
                      <a:endParaRPr lang="pt-BR"/>
                    </a:p>
                  </a:txBody>
                  <a:tcPr/>
                </a:tc>
                <a:tc rowSpan="2">
                  <a:txBody>
                    <a:bodyPr/>
                    <a:lstStyle/>
                    <a:p>
                      <a:pPr algn="ctr">
                        <a:lnSpc>
                          <a:spcPct val="115000"/>
                        </a:lnSpc>
                        <a:spcAft>
                          <a:spcPts val="0"/>
                        </a:spcAft>
                      </a:pPr>
                      <a:r>
                        <a:rPr lang="pt-BR" sz="1400" dirty="0">
                          <a:effectLst/>
                        </a:rPr>
                        <a:t>CODIGO DA META</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rowSpan="2">
                  <a:txBody>
                    <a:bodyPr/>
                    <a:lstStyle/>
                    <a:p>
                      <a:pPr algn="ctr">
                        <a:lnSpc>
                          <a:spcPct val="115000"/>
                        </a:lnSpc>
                        <a:spcAft>
                          <a:spcPts val="0"/>
                        </a:spcAft>
                      </a:pPr>
                      <a:r>
                        <a:rPr lang="pt-BR" sz="1400" dirty="0">
                          <a:effectLst/>
                        </a:rPr>
                        <a:t>DESCRIÇÃO DA META</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a:txBody>
                    <a:bodyPr/>
                    <a:lstStyle/>
                    <a:p>
                      <a:pPr>
                        <a:lnSpc>
                          <a:spcPct val="115000"/>
                        </a:lnSpc>
                        <a:spcAft>
                          <a:spcPts val="0"/>
                        </a:spcAft>
                      </a:pPr>
                      <a:r>
                        <a:rPr lang="pt-BR" sz="1400" dirty="0">
                          <a:effectLst/>
                        </a:rPr>
                        <a:t> MUNICIPIO</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r>
              <a:tr h="200031">
                <a:tc gridSpan="2" vMerge="1">
                  <a:txBody>
                    <a:bodyPr/>
                    <a:lstStyle/>
                    <a:p>
                      <a:endParaRPr lang="pt-BR"/>
                    </a:p>
                  </a:txBody>
                  <a:tcPr/>
                </a:tc>
                <a:tc hMerge="1"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400" dirty="0">
                          <a:effectLst/>
                        </a:rPr>
                        <a:t>%</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r>
              <a:tr h="1663820">
                <a:tc rowSpan="4">
                  <a:txBody>
                    <a:bodyPr/>
                    <a:lstStyle/>
                    <a:p>
                      <a:pPr algn="ctr">
                        <a:lnSpc>
                          <a:spcPct val="115000"/>
                        </a:lnSpc>
                        <a:spcAft>
                          <a:spcPts val="0"/>
                        </a:spcAft>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solidFill>
                      <a:srgbClr val="00B0F0"/>
                    </a:solidFill>
                  </a:tcPr>
                </a:tc>
                <a:tc rowSpan="4">
                  <a:txBody>
                    <a:bodyPr/>
                    <a:lstStyle/>
                    <a:p>
                      <a:pPr algn="ctr">
                        <a:lnSpc>
                          <a:spcPct val="115000"/>
                        </a:lnSpc>
                        <a:spcAft>
                          <a:spcPts val="0"/>
                        </a:spcAft>
                      </a:pPr>
                      <a:r>
                        <a:rPr lang="pt-BR" sz="1800">
                          <a:effectLst/>
                        </a:rPr>
                        <a:t>AZUL</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vert="vert270" anchor="ctr"/>
                </a:tc>
                <a:tc>
                  <a:txBody>
                    <a:bodyPr/>
                    <a:lstStyle/>
                    <a:p>
                      <a:pPr algn="ctr">
                        <a:lnSpc>
                          <a:spcPct val="115000"/>
                        </a:lnSpc>
                        <a:spcAft>
                          <a:spcPts val="0"/>
                        </a:spcAft>
                      </a:pPr>
                      <a:r>
                        <a:rPr lang="pt-BR" sz="1800" dirty="0">
                          <a:effectLst/>
                        </a:rPr>
                        <a:t>GDAZ01</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a:txBody>
                    <a:bodyPr/>
                    <a:lstStyle/>
                    <a:p>
                      <a:pPr>
                        <a:lnSpc>
                          <a:spcPct val="115000"/>
                        </a:lnSpc>
                        <a:spcAft>
                          <a:spcPts val="0"/>
                        </a:spcAft>
                      </a:pPr>
                      <a:r>
                        <a:rPr lang="pt-BR" sz="1800" dirty="0">
                          <a:effectLst/>
                        </a:rPr>
                        <a:t>PARTICIPAR DA CAPACITAÇÃO TÉCNICA OFERECIDA PELA AGERH, NO PRIMEIRO QUADRIMESTRE DE 2022, OBJETIVANDO CREDENCIAR AS SECRETARIAS MUNICIPAIS DE MEIO AMBIENTE PARA APOIO AO PREENCHIMENTO DE FORMULÁRIO ON LINE DE REGULARIZAÇÃO DOS USUÁRIOS DOS RECURSOS HÍDRICOS (REQUERIMENTO DE OUTORGA E CADASTRO DE SEGURANÇA DE BARRAGENS DE ACUMULAÇÃO DE ÁGUA)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a:txBody>
                    <a:bodyPr/>
                    <a:lstStyle/>
                    <a:p>
                      <a:pPr algn="ctr">
                        <a:lnSpc>
                          <a:spcPct val="115000"/>
                        </a:lnSpc>
                        <a:spcAft>
                          <a:spcPts val="0"/>
                        </a:spcAft>
                      </a:pPr>
                      <a:r>
                        <a:rPr lang="pt-BR" sz="1800" dirty="0">
                          <a:effectLst/>
                        </a:rPr>
                        <a:t>88</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r>
              <a:tr h="499146">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800">
                          <a:effectLst/>
                        </a:rPr>
                        <a:t>GDAZ03</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a:txBody>
                    <a:bodyPr/>
                    <a:lstStyle/>
                    <a:p>
                      <a:pPr>
                        <a:lnSpc>
                          <a:spcPct val="115000"/>
                        </a:lnSpc>
                        <a:spcAft>
                          <a:spcPts val="0"/>
                        </a:spcAft>
                      </a:pPr>
                      <a:r>
                        <a:rPr lang="pt-BR" sz="1800">
                          <a:effectLst/>
                        </a:rPr>
                        <a:t>COMPROVAR PARTICIPAÇÃO EFETIVA DO MUNICÍPIO NO COMITÊ DE BACIA HIDROGRÁFICA ONDE ESTÁ INSERIDO</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a:txBody>
                    <a:bodyPr/>
                    <a:lstStyle/>
                    <a:p>
                      <a:pPr algn="ctr">
                        <a:lnSpc>
                          <a:spcPct val="115000"/>
                        </a:lnSpc>
                        <a:spcAft>
                          <a:spcPts val="0"/>
                        </a:spcAft>
                      </a:pPr>
                      <a:r>
                        <a:rPr lang="pt-BR" sz="1800">
                          <a:effectLst/>
                        </a:rPr>
                        <a:t>80</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r>
              <a:tr h="998292">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800">
                          <a:effectLst/>
                        </a:rPr>
                        <a:t>GDAZ05</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a:txBody>
                    <a:bodyPr/>
                    <a:lstStyle/>
                    <a:p>
                      <a:pPr>
                        <a:lnSpc>
                          <a:spcPct val="115000"/>
                        </a:lnSpc>
                        <a:spcAft>
                          <a:spcPts val="0"/>
                        </a:spcAft>
                      </a:pPr>
                      <a:r>
                        <a:rPr lang="pt-BR" sz="1800">
                          <a:effectLst/>
                        </a:rPr>
                        <a:t>APRESENTAR NO SITE DA PREFEITURA MUNICIPAL DEMONSTRATIVO ATUALIZADO DA EVOLUÇÃO E EXECUÇÃO DAS METAS DO PLANO MUNICIPAL DE SANEAMENTO BÁSICO NOS QUATRO EIXOS (ÁGUA, ESGOTO, RESÍDUOS E DRENAGEM)</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a:txBody>
                    <a:bodyPr/>
                    <a:lstStyle/>
                    <a:p>
                      <a:pPr algn="ctr">
                        <a:lnSpc>
                          <a:spcPct val="115000"/>
                        </a:lnSpc>
                        <a:spcAft>
                          <a:spcPts val="0"/>
                        </a:spcAft>
                      </a:pPr>
                      <a:r>
                        <a:rPr lang="pt-BR" sz="1800">
                          <a:effectLst/>
                        </a:rPr>
                        <a:t>53</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r>
              <a:tr h="998292">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800">
                          <a:effectLst/>
                        </a:rPr>
                        <a:t>GDAZ06</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a:txBody>
                    <a:bodyPr/>
                    <a:lstStyle/>
                    <a:p>
                      <a:pPr>
                        <a:lnSpc>
                          <a:spcPct val="115000"/>
                        </a:lnSpc>
                        <a:spcAft>
                          <a:spcPts val="0"/>
                        </a:spcAft>
                      </a:pPr>
                      <a:r>
                        <a:rPr lang="pt-BR" sz="1800" dirty="0">
                          <a:effectLst/>
                        </a:rPr>
                        <a:t>APRESENTAR PLANO DE SANEAMENTO RURAL COM LEVANTAMENTO DO QUANTITATIVO DE RESIDÊNCIAS RURAIS ATENDIDAS COM EQUIPAMENTOS DE SANEAMENTO E QUAL A DEMANDA DO MUNICÍPIO PARA ATENDER ÀS TODAS COMUNIDADES RURAIS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c>
                  <a:txBody>
                    <a:bodyPr/>
                    <a:lstStyle/>
                    <a:p>
                      <a:pPr algn="ctr">
                        <a:lnSpc>
                          <a:spcPct val="115000"/>
                        </a:lnSpc>
                        <a:spcAft>
                          <a:spcPts val="0"/>
                        </a:spcAft>
                      </a:pPr>
                      <a:r>
                        <a:rPr lang="pt-BR" sz="1800" dirty="0">
                          <a:effectLst/>
                        </a:rPr>
                        <a:t>61</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187" marR="59187" marT="0" marB="0" anchor="ctr"/>
                </a:tc>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2901616324"/>
              </p:ext>
            </p:extLst>
          </p:nvPr>
        </p:nvGraphicFramePr>
        <p:xfrm>
          <a:off x="8700654" y="5524500"/>
          <a:ext cx="8933931" cy="3744594"/>
        </p:xfrm>
        <a:graphic>
          <a:graphicData uri="http://schemas.openxmlformats.org/drawingml/2006/table">
            <a:tbl>
              <a:tblPr firstRow="1" firstCol="1" bandRow="1">
                <a:tableStyleId>{5C22544A-7EE6-4342-B048-85BDC9FD1C3A}</a:tableStyleId>
              </a:tblPr>
              <a:tblGrid>
                <a:gridCol w="716520"/>
                <a:gridCol w="772132"/>
                <a:gridCol w="1235411"/>
                <a:gridCol w="4954193"/>
                <a:gridCol w="1255675"/>
              </a:tblGrid>
              <a:tr h="541597">
                <a:tc rowSpan="2" gridSpan="2">
                  <a:txBody>
                    <a:bodyPr/>
                    <a:lstStyle/>
                    <a:p>
                      <a:pPr algn="ctr">
                        <a:lnSpc>
                          <a:spcPct val="115000"/>
                        </a:lnSpc>
                        <a:spcAft>
                          <a:spcPts val="0"/>
                        </a:spcAft>
                      </a:pPr>
                      <a:r>
                        <a:rPr lang="pt-BR" sz="1600" dirty="0">
                          <a:effectLst/>
                        </a:rPr>
                        <a:t>AGENDA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pt-BR"/>
                    </a:p>
                  </a:txBody>
                  <a:tcPr/>
                </a:tc>
                <a:tc rowSpan="2">
                  <a:txBody>
                    <a:bodyPr/>
                    <a:lstStyle/>
                    <a:p>
                      <a:pPr algn="ctr">
                        <a:lnSpc>
                          <a:spcPct val="115000"/>
                        </a:lnSpc>
                        <a:spcAft>
                          <a:spcPts val="0"/>
                        </a:spcAft>
                      </a:pPr>
                      <a:r>
                        <a:rPr lang="pt-BR" sz="1600" dirty="0">
                          <a:effectLst/>
                        </a:rPr>
                        <a:t>CODIGO DA META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pt-BR" sz="1600" dirty="0">
                          <a:effectLst/>
                        </a:rPr>
                        <a:t>DESCRIÇÃO DA META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pt-BR" sz="1600">
                          <a:effectLst/>
                        </a:rPr>
                        <a:t> MUNICIPIO</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69622">
                <a:tc gridSpan="2" vMerge="1">
                  <a:txBody>
                    <a:bodyPr/>
                    <a:lstStyle/>
                    <a:p>
                      <a:endParaRPr lang="pt-BR"/>
                    </a:p>
                  </a:txBody>
                  <a:tcPr/>
                </a:tc>
                <a:tc hMerge="1"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600" dirty="0">
                          <a:effectLst/>
                        </a:rPr>
                        <a:t>%</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22581">
                <a:tc>
                  <a:txBody>
                    <a:bodyPr/>
                    <a:lstStyle/>
                    <a:p>
                      <a:pPr algn="ctr">
                        <a:lnSpc>
                          <a:spcPct val="115000"/>
                        </a:lnSpc>
                        <a:spcAft>
                          <a:spcPts val="0"/>
                        </a:spcAft>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50000"/>
                      </a:schemeClr>
                    </a:solidFill>
                  </a:tcPr>
                </a:tc>
                <a:tc>
                  <a:txBody>
                    <a:bodyPr/>
                    <a:lstStyle/>
                    <a:p>
                      <a:pPr algn="ctr">
                        <a:lnSpc>
                          <a:spcPct val="115000"/>
                        </a:lnSpc>
                        <a:spcAft>
                          <a:spcPts val="0"/>
                        </a:spcAft>
                      </a:pPr>
                      <a:r>
                        <a:rPr lang="pt-BR" sz="1800">
                          <a:effectLst/>
                        </a:rPr>
                        <a:t>MARROM</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15000"/>
                        </a:lnSpc>
                        <a:spcAft>
                          <a:spcPts val="0"/>
                        </a:spcAft>
                      </a:pPr>
                      <a:r>
                        <a:rPr lang="pt-BR" sz="1800">
                          <a:effectLst/>
                        </a:rPr>
                        <a:t>GDMA01</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pt-BR" sz="1800" dirty="0">
                          <a:effectLst/>
                        </a:rPr>
                        <a:t>PUBLICAR ATO NORMATIVO COM REGULAMENTO PARA INCLUSÃO DE CONDICIONANTE AMBIENTAL NO LICENCIAMENTO, PARA DESTINAÇÃO PREFERENCIAL DE RESÍDUOS PASSÍVEIS DA COLETA SELETIVA PARA OCMR (Organização de Catadores de Materiais Recicláveis)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800" dirty="0">
                          <a:effectLst/>
                        </a:rPr>
                        <a:t>76</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489000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txBody>
          <a:bodyPr/>
          <a:lstStyle/>
          <a:p>
            <a:endParaRPr lang="pt-BR" dirty="0"/>
          </a:p>
        </p:txBody>
      </p:sp>
      <p:sp>
        <p:nvSpPr>
          <p:cNvPr id="3" name="Freeform 3"/>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3"/>
            <a:stretch>
              <a:fillRect l="-8485" t="-36681" r="-8824" b="-37284"/>
            </a:stretch>
          </a:blipFill>
        </p:spPr>
      </p:sp>
      <p:sp>
        <p:nvSpPr>
          <p:cNvPr id="6" name="CaixaDeTexto 5"/>
          <p:cNvSpPr txBox="1"/>
          <p:nvPr/>
        </p:nvSpPr>
        <p:spPr>
          <a:xfrm>
            <a:off x="456664" y="160537"/>
            <a:ext cx="7620000" cy="707886"/>
          </a:xfrm>
          <a:prstGeom prst="rect">
            <a:avLst/>
          </a:prstGeom>
          <a:noFill/>
        </p:spPr>
        <p:txBody>
          <a:bodyPr wrap="square" rtlCol="0">
            <a:spAutoFit/>
          </a:bodyPr>
          <a:lstStyle/>
          <a:p>
            <a:r>
              <a:rPr lang="pt-BR" sz="4000" b="1" dirty="0" smtClean="0">
                <a:solidFill>
                  <a:schemeClr val="bg1"/>
                </a:solidFill>
              </a:rPr>
              <a:t>Metas GRADUAIS</a:t>
            </a:r>
            <a:endParaRPr lang="pt-BR" sz="4000" b="1" dirty="0">
              <a:solidFill>
                <a:schemeClr val="bg1"/>
              </a:solidFill>
            </a:endParaRPr>
          </a:p>
        </p:txBody>
      </p:sp>
      <p:graphicFrame>
        <p:nvGraphicFramePr>
          <p:cNvPr id="5" name="Tabela 4"/>
          <p:cNvGraphicFramePr>
            <a:graphicFrameLocks noGrp="1"/>
          </p:cNvGraphicFramePr>
          <p:nvPr>
            <p:extLst>
              <p:ext uri="{D42A27DB-BD31-4B8C-83A1-F6EECF244321}">
                <p14:modId xmlns:p14="http://schemas.microsoft.com/office/powerpoint/2010/main" val="2066516032"/>
              </p:ext>
            </p:extLst>
          </p:nvPr>
        </p:nvGraphicFramePr>
        <p:xfrm>
          <a:off x="8991601" y="3162300"/>
          <a:ext cx="9083992" cy="4346448"/>
        </p:xfrm>
        <a:graphic>
          <a:graphicData uri="http://schemas.openxmlformats.org/drawingml/2006/table">
            <a:tbl>
              <a:tblPr firstRow="1" firstCol="1" bandRow="1">
                <a:tableStyleId>{5C22544A-7EE6-4342-B048-85BDC9FD1C3A}</a:tableStyleId>
              </a:tblPr>
              <a:tblGrid>
                <a:gridCol w="524583"/>
                <a:gridCol w="993263"/>
                <a:gridCol w="1306280"/>
                <a:gridCol w="5024473"/>
                <a:gridCol w="1235393"/>
              </a:tblGrid>
              <a:tr h="190500">
                <a:tc rowSpan="2" gridSpan="2">
                  <a:txBody>
                    <a:bodyPr/>
                    <a:lstStyle/>
                    <a:p>
                      <a:pPr algn="ctr">
                        <a:lnSpc>
                          <a:spcPct val="115000"/>
                        </a:lnSpc>
                        <a:spcAft>
                          <a:spcPts val="0"/>
                        </a:spcAft>
                      </a:pPr>
                      <a:r>
                        <a:rPr lang="pt-BR" sz="1600" dirty="0">
                          <a:effectLst/>
                        </a:rPr>
                        <a:t>AGENDA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pt-BR"/>
                    </a:p>
                  </a:txBody>
                  <a:tcPr/>
                </a:tc>
                <a:tc rowSpan="2">
                  <a:txBody>
                    <a:bodyPr/>
                    <a:lstStyle/>
                    <a:p>
                      <a:pPr algn="ctr">
                        <a:lnSpc>
                          <a:spcPct val="115000"/>
                        </a:lnSpc>
                        <a:spcAft>
                          <a:spcPts val="0"/>
                        </a:spcAft>
                      </a:pPr>
                      <a:r>
                        <a:rPr lang="pt-BR" sz="1600" dirty="0">
                          <a:effectLst/>
                        </a:rPr>
                        <a:t>CODIGO DA META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pt-BR" sz="1600" dirty="0">
                          <a:effectLst/>
                        </a:rPr>
                        <a:t>DESCRIÇÃO DA META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pt-BR" sz="1600" dirty="0">
                          <a:effectLst/>
                        </a:rPr>
                        <a:t> MUNICIPIO</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1775">
                <a:tc gridSpan="2" vMerge="1">
                  <a:txBody>
                    <a:bodyPr/>
                    <a:lstStyle/>
                    <a:p>
                      <a:endParaRPr lang="pt-BR"/>
                    </a:p>
                  </a:txBody>
                  <a:tcPr/>
                </a:tc>
                <a:tc hMerge="1"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600" dirty="0">
                          <a:effectLst/>
                        </a:rPr>
                        <a:t>%</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681480">
                <a:tc rowSpan="2">
                  <a:txBody>
                    <a:bodyPr/>
                    <a:lstStyle/>
                    <a:p>
                      <a:pPr algn="ctr">
                        <a:lnSpc>
                          <a:spcPct val="115000"/>
                        </a:lnSpc>
                        <a:spcAft>
                          <a:spcPts val="0"/>
                        </a:spcAft>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rowSpan="2">
                  <a:txBody>
                    <a:bodyPr/>
                    <a:lstStyle/>
                    <a:p>
                      <a:pPr algn="ctr">
                        <a:lnSpc>
                          <a:spcPct val="115000"/>
                        </a:lnSpc>
                        <a:spcAft>
                          <a:spcPts val="0"/>
                        </a:spcAft>
                      </a:pPr>
                      <a:r>
                        <a:rPr lang="pt-BR" sz="1800" dirty="0">
                          <a:effectLst/>
                        </a:rPr>
                        <a:t>VERDE</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15000"/>
                        </a:lnSpc>
                        <a:spcAft>
                          <a:spcPts val="0"/>
                        </a:spcAft>
                      </a:pPr>
                      <a:r>
                        <a:rPr lang="pt-BR" sz="1800" dirty="0">
                          <a:effectLst/>
                        </a:rPr>
                        <a:t>GDVE01</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pt-BR" sz="1800" dirty="0">
                          <a:effectLst/>
                        </a:rPr>
                        <a:t>PUBLICAR ATO NORMATIVO DO PODER EXECUTIVO MUNICIPAL, OU PROJETO DE LEI PROTOCOLADO NA CÂMARA DE VEREADORES, CONTENDO A PROPOSTA DE REGULAMENTAÇÃO DO PROCESSO DE TRANSFORMAÇÃO DE RESERVAS LEGAIS EM ÁREAS VERDES URBANAS, DE ACORDO COM NOTA ORIENTATIVA DA COMISSÃO DE ACOMPANHAMENTO DO PROESAM</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800">
                          <a:effectLst/>
                        </a:rPr>
                        <a:t>61</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11200">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800">
                          <a:effectLst/>
                        </a:rPr>
                        <a:t>GDVE02</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pt-BR" sz="1800" dirty="0">
                          <a:effectLst/>
                        </a:rPr>
                        <a:t>ADERIR AO CADASTRO AMBIENTAL URBANO – CAU, MÓDULO GESTOR, DO MINISTÉRIO DO MEIO AMBIENTE E INCLUIR ÁREAS DO TERRITÓRIO DO MUNICÍPIO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800" dirty="0">
                          <a:effectLst/>
                        </a:rPr>
                        <a:t>86</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549193911"/>
              </p:ext>
            </p:extLst>
          </p:nvPr>
        </p:nvGraphicFramePr>
        <p:xfrm>
          <a:off x="520588" y="914399"/>
          <a:ext cx="7890791" cy="8787163"/>
        </p:xfrm>
        <a:graphic>
          <a:graphicData uri="http://schemas.openxmlformats.org/drawingml/2006/table">
            <a:tbl>
              <a:tblPr firstRow="1" firstCol="1" bandRow="1">
                <a:tableStyleId>{5C22544A-7EE6-4342-B048-85BDC9FD1C3A}</a:tableStyleId>
              </a:tblPr>
              <a:tblGrid>
                <a:gridCol w="499391"/>
                <a:gridCol w="533400"/>
                <a:gridCol w="1066800"/>
                <a:gridCol w="4665919"/>
                <a:gridCol w="1125281"/>
              </a:tblGrid>
              <a:tr h="492696">
                <a:tc rowSpan="2" gridSpan="2">
                  <a:txBody>
                    <a:bodyPr/>
                    <a:lstStyle/>
                    <a:p>
                      <a:pPr algn="ctr">
                        <a:lnSpc>
                          <a:spcPct val="115000"/>
                        </a:lnSpc>
                        <a:spcAft>
                          <a:spcPts val="0"/>
                        </a:spcAft>
                      </a:pPr>
                      <a:r>
                        <a:rPr lang="pt-BR" sz="1600" dirty="0">
                          <a:effectLst/>
                        </a:rPr>
                        <a:t>AGENDA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rowSpan="2" hMerge="1">
                  <a:txBody>
                    <a:bodyPr/>
                    <a:lstStyle/>
                    <a:p>
                      <a:endParaRPr lang="pt-BR"/>
                    </a:p>
                  </a:txBody>
                  <a:tcPr/>
                </a:tc>
                <a:tc rowSpan="2">
                  <a:txBody>
                    <a:bodyPr/>
                    <a:lstStyle/>
                    <a:p>
                      <a:pPr algn="ctr">
                        <a:lnSpc>
                          <a:spcPct val="115000"/>
                        </a:lnSpc>
                        <a:spcAft>
                          <a:spcPts val="0"/>
                        </a:spcAft>
                      </a:pPr>
                      <a:r>
                        <a:rPr lang="pt-BR" sz="1600" dirty="0">
                          <a:effectLst/>
                        </a:rPr>
                        <a:t>CODIGO DA META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rowSpan="2">
                  <a:txBody>
                    <a:bodyPr/>
                    <a:lstStyle/>
                    <a:p>
                      <a:pPr algn="ctr">
                        <a:lnSpc>
                          <a:spcPct val="115000"/>
                        </a:lnSpc>
                        <a:spcAft>
                          <a:spcPts val="0"/>
                        </a:spcAft>
                      </a:pPr>
                      <a:r>
                        <a:rPr lang="pt-BR" sz="1600" dirty="0">
                          <a:effectLst/>
                        </a:rPr>
                        <a:t>DESCRIÇÃO DA META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nSpc>
                          <a:spcPct val="115000"/>
                        </a:lnSpc>
                        <a:spcAft>
                          <a:spcPts val="0"/>
                        </a:spcAft>
                      </a:pPr>
                      <a:r>
                        <a:rPr lang="pt-BR" sz="1600">
                          <a:effectLst/>
                        </a:rPr>
                        <a:t> MUNICIPIO</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r>
              <a:tr h="309888">
                <a:tc gridSpan="2" vMerge="1">
                  <a:txBody>
                    <a:bodyPr/>
                    <a:lstStyle/>
                    <a:p>
                      <a:endParaRPr lang="pt-BR"/>
                    </a:p>
                  </a:txBody>
                  <a:tcPr/>
                </a:tc>
                <a:tc hMerge="1"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600" dirty="0">
                          <a:effectLst/>
                        </a:rPr>
                        <a:t>%</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r>
              <a:tr h="1288800">
                <a:tc rowSpan="5">
                  <a:txBody>
                    <a:bodyPr/>
                    <a:lstStyle/>
                    <a:p>
                      <a:pPr algn="ctr">
                        <a:lnSpc>
                          <a:spcPct val="115000"/>
                        </a:lnSpc>
                        <a:spcAft>
                          <a:spcPts val="0"/>
                        </a:spcAft>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solidFill>
                      <a:schemeClr val="bg1">
                        <a:lumMod val="65000"/>
                      </a:schemeClr>
                    </a:solidFill>
                  </a:tcPr>
                </a:tc>
                <a:tc rowSpan="5">
                  <a:txBody>
                    <a:bodyPr/>
                    <a:lstStyle/>
                    <a:p>
                      <a:pPr algn="ctr">
                        <a:lnSpc>
                          <a:spcPct val="115000"/>
                        </a:lnSpc>
                        <a:spcAft>
                          <a:spcPts val="0"/>
                        </a:spcAft>
                      </a:pPr>
                      <a:r>
                        <a:rPr lang="pt-BR" sz="1800">
                          <a:effectLst/>
                        </a:rPr>
                        <a:t>TEMAS TRANSVERSAIS</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vert="vert270" anchor="ctr"/>
                </a:tc>
                <a:tc>
                  <a:txBody>
                    <a:bodyPr/>
                    <a:lstStyle/>
                    <a:p>
                      <a:pPr algn="ctr">
                        <a:lnSpc>
                          <a:spcPct val="115000"/>
                        </a:lnSpc>
                        <a:spcAft>
                          <a:spcPts val="0"/>
                        </a:spcAft>
                      </a:pPr>
                      <a:r>
                        <a:rPr lang="pt-BR" sz="1800">
                          <a:effectLst/>
                        </a:rPr>
                        <a:t>GDTR01</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nSpc>
                          <a:spcPct val="115000"/>
                        </a:lnSpc>
                        <a:spcAft>
                          <a:spcPts val="0"/>
                        </a:spcAft>
                      </a:pPr>
                      <a:r>
                        <a:rPr lang="pt-BR" sz="1800">
                          <a:effectLst/>
                        </a:rPr>
                        <a:t>ELABORAR POLÍTICA MUNICIPAL DE FOMENTO À PRÁTICAS SUSTENTÁVEIS PARA O PODER PÚBLICO MUNICIPAL, COM PELO MENOS UM DOS TEMAS: COMPRAS SUSTENTÁVEIS E/OU MOBILIDADE URBANA</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gn="ctr">
                        <a:lnSpc>
                          <a:spcPct val="115000"/>
                        </a:lnSpc>
                        <a:spcAft>
                          <a:spcPts val="0"/>
                        </a:spcAft>
                      </a:pPr>
                      <a:r>
                        <a:rPr lang="pt-BR" sz="1800">
                          <a:effectLst/>
                        </a:rPr>
                        <a:t>53</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r>
              <a:tr h="1546559">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800">
                          <a:effectLst/>
                        </a:rPr>
                        <a:t>GDTR02</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nSpc>
                          <a:spcPct val="115000"/>
                        </a:lnSpc>
                        <a:spcAft>
                          <a:spcPts val="0"/>
                        </a:spcAft>
                      </a:pPr>
                      <a:r>
                        <a:rPr lang="pt-BR" sz="1800">
                          <a:effectLst/>
                        </a:rPr>
                        <a:t>ELABORAR E PUBLICAR DECRETO MUNICIPAL DE FOMENTO À GERAÇÃO DE ENERGIA A PARTIR DE FONTES RENOVÁVEIS, CONFORME NOTA TÉCNICA ORIENTATIVA A SER EMITIDA PELA COMISSÃO DE ACOMPANHAMENTO DO PROESAM</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gn="ctr">
                        <a:lnSpc>
                          <a:spcPct val="115000"/>
                        </a:lnSpc>
                        <a:spcAft>
                          <a:spcPts val="0"/>
                        </a:spcAft>
                      </a:pPr>
                      <a:r>
                        <a:rPr lang="pt-BR" sz="1800">
                          <a:effectLst/>
                        </a:rPr>
                        <a:t>80</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r>
              <a:tr h="1546559">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800">
                          <a:effectLst/>
                        </a:rPr>
                        <a:t>GDTR03</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nSpc>
                          <a:spcPct val="115000"/>
                        </a:lnSpc>
                        <a:spcAft>
                          <a:spcPts val="0"/>
                        </a:spcAft>
                      </a:pPr>
                      <a:r>
                        <a:rPr lang="pt-BR" sz="1800">
                          <a:effectLst/>
                        </a:rPr>
                        <a:t>REALIZAR ESTUDO DA GRAVIMETRIA DOS RESÍDUOS COLETADOS SELETIVAMENTE (ESTIMATIVA PARA PAPELÃO, VIDRO, METAL, PLÁSTICO) E DEMONSTRAR O PERCENTUAL DA POPULAÇÃO ATENDIDA PELA COLETA SELETIVA DOMICILIAR, SEJA PORTA A PORTA OU PEV</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gn="ctr">
                        <a:lnSpc>
                          <a:spcPct val="115000"/>
                        </a:lnSpc>
                        <a:spcAft>
                          <a:spcPts val="0"/>
                        </a:spcAft>
                      </a:pPr>
                      <a:r>
                        <a:rPr lang="pt-BR" sz="1800">
                          <a:effectLst/>
                        </a:rPr>
                        <a:t>80</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r>
              <a:tr h="1044283">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800">
                          <a:effectLst/>
                        </a:rPr>
                        <a:t>GDTR04</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nSpc>
                          <a:spcPct val="115000"/>
                        </a:lnSpc>
                        <a:spcAft>
                          <a:spcPts val="0"/>
                        </a:spcAft>
                      </a:pPr>
                      <a:r>
                        <a:rPr lang="pt-BR" sz="1800">
                          <a:effectLst/>
                        </a:rPr>
                        <a:t>REGULAMENTAR, ATRAVÉS DE ATO NORMATIVO PRÓPRIO, OS RESÍDUOS SÓLIDOS DE GRANDES GERADORES E SUAS RESPONSABILIDADES.</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gn="ctr">
                        <a:lnSpc>
                          <a:spcPct val="115000"/>
                        </a:lnSpc>
                        <a:spcAft>
                          <a:spcPts val="0"/>
                        </a:spcAft>
                      </a:pPr>
                      <a:r>
                        <a:rPr lang="pt-BR" sz="1800">
                          <a:effectLst/>
                        </a:rPr>
                        <a:t>71</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r>
              <a:tr h="1288800">
                <a:tc vMerge="1">
                  <a:txBody>
                    <a:bodyPr/>
                    <a:lstStyle/>
                    <a:p>
                      <a:endParaRPr lang="pt-BR"/>
                    </a:p>
                  </a:txBody>
                  <a:tcPr/>
                </a:tc>
                <a:tc vMerge="1">
                  <a:txBody>
                    <a:bodyPr/>
                    <a:lstStyle/>
                    <a:p>
                      <a:endParaRPr lang="pt-BR"/>
                    </a:p>
                  </a:txBody>
                  <a:tcPr/>
                </a:tc>
                <a:tc>
                  <a:txBody>
                    <a:bodyPr/>
                    <a:lstStyle/>
                    <a:p>
                      <a:pPr algn="ctr">
                        <a:lnSpc>
                          <a:spcPct val="115000"/>
                        </a:lnSpc>
                        <a:spcAft>
                          <a:spcPts val="0"/>
                        </a:spcAft>
                      </a:pPr>
                      <a:r>
                        <a:rPr lang="pt-BR" sz="1800">
                          <a:effectLst/>
                        </a:rPr>
                        <a:t>GDTR09</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nSpc>
                          <a:spcPct val="115000"/>
                        </a:lnSpc>
                        <a:spcAft>
                          <a:spcPts val="0"/>
                        </a:spcAft>
                      </a:pPr>
                      <a:r>
                        <a:rPr lang="pt-BR" sz="1800" dirty="0">
                          <a:effectLst/>
                        </a:rPr>
                        <a:t>COMPROVAR A ENTREGA DO SNIS (Sistema Nacional de Informações sobre Saneamento) E DO SINIR (Sistema Nacional de Informações sobre a Gestão dos Resíduos Sólidos) NO ANO DE 2022.</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c>
                  <a:txBody>
                    <a:bodyPr/>
                    <a:lstStyle/>
                    <a:p>
                      <a:pPr algn="ctr">
                        <a:lnSpc>
                          <a:spcPct val="115000"/>
                        </a:lnSpc>
                        <a:spcAft>
                          <a:spcPts val="0"/>
                        </a:spcAft>
                      </a:pPr>
                      <a:r>
                        <a:rPr lang="pt-BR" sz="1800" dirty="0">
                          <a:effectLst/>
                        </a:rPr>
                        <a:t>88</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85" marR="56985" marT="0" marB="0" anchor="ctr"/>
                </a:tc>
              </a:tr>
            </a:tbl>
          </a:graphicData>
        </a:graphic>
      </p:graphicFrame>
    </p:spTree>
    <p:extLst>
      <p:ext uri="{BB962C8B-B14F-4D97-AF65-F5344CB8AC3E}">
        <p14:creationId xmlns:p14="http://schemas.microsoft.com/office/powerpoint/2010/main" val="2517666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sp>
      <p:sp>
        <p:nvSpPr>
          <p:cNvPr id="4" name="CaixaDeTexto 3"/>
          <p:cNvSpPr txBox="1"/>
          <p:nvPr/>
        </p:nvSpPr>
        <p:spPr>
          <a:xfrm>
            <a:off x="1143000" y="1333500"/>
            <a:ext cx="15316200" cy="8002191"/>
          </a:xfrm>
          <a:prstGeom prst="rect">
            <a:avLst/>
          </a:prstGeom>
          <a:noFill/>
        </p:spPr>
        <p:txBody>
          <a:bodyPr wrap="square" rtlCol="0">
            <a:spAutoFit/>
          </a:bodyPr>
          <a:lstStyle/>
          <a:p>
            <a:pPr algn="just">
              <a:lnSpc>
                <a:spcPct val="115000"/>
              </a:lnSpc>
              <a:spcBef>
                <a:spcPts val="600"/>
              </a:spcBef>
              <a:spcAft>
                <a:spcPts val="600"/>
              </a:spcAft>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Ganhos com o atingimento das metas propostas:</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Mais transparência nas ações do Conselho Municipal de Meio Ambiente e facilidade para encontrar informações ambientais nos sítios institucionais de cada município.</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Transparência às licenças ambientais emitidas e incentivo para adequação ao Portal Nacional de Licenciamento Ambiental - PNLA.</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Atualizar o levantamento de (Estações de Tratamento de Esgoto) ativas, inativas/desativadas e em construção, além de conhecer a situação quanto ao licenciamento ambiental (municipal ou estadual).</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Incentivo à elaboração o Plano Municipal de Mata Atlântica, incluindo mudanças climáticas.</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Incentivo para enfrentamento à agenda das mudanças climáticas.</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Adequação do município para a Política Municipal do Bem Estar Animal.</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Aumento de arrecadação de receita para o fundo municipal de meio ambiente através da TCFA (Taxa de Controle e Fiscalização Ambiental).</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Divulgação das ações ambientais realizadas em âmbito municipal e/ou regional.</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Capacitação da equipe técnica municipal.</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pt-BR" sz="2400" dirty="0">
                <a:solidFill>
                  <a:schemeClr val="bg1"/>
                </a:solidFill>
                <a:latin typeface="Calibri" panose="020F0502020204030204" pitchFamily="34" charset="0"/>
                <a:ea typeface="Calibri" panose="020F0502020204030204" pitchFamily="34" charset="0"/>
                <a:cs typeface="Calibri" panose="020F0502020204030204" pitchFamily="34" charset="0"/>
              </a:rPr>
              <a:t>Maior participação efetiva do município no comitê de bacia hidrográfica onde está inserido</a:t>
            </a:r>
            <a:r>
              <a:rPr lang="pt-BR"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pt-BR"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Freeform 3"/>
          <p:cNvSpPr/>
          <p:nvPr/>
        </p:nvSpPr>
        <p:spPr>
          <a:xfrm>
            <a:off x="13909838" y="272049"/>
            <a:ext cx="4032074" cy="1284701"/>
          </a:xfrm>
          <a:custGeom>
            <a:avLst/>
            <a:gdLst/>
            <a:ahLst/>
            <a:cxnLst/>
            <a:rect l="l" t="t" r="r" b="b"/>
            <a:pathLst>
              <a:path w="4032074" h="1284701">
                <a:moveTo>
                  <a:pt x="0" y="0"/>
                </a:moveTo>
                <a:lnTo>
                  <a:pt x="4032074" y="0"/>
                </a:lnTo>
                <a:lnTo>
                  <a:pt x="4032074" y="1284702"/>
                </a:lnTo>
                <a:lnTo>
                  <a:pt x="0" y="1284702"/>
                </a:lnTo>
                <a:lnTo>
                  <a:pt x="0" y="0"/>
                </a:lnTo>
                <a:close/>
              </a:path>
            </a:pathLst>
          </a:custGeom>
          <a:blipFill>
            <a:blip r:embed="rId3"/>
            <a:stretch>
              <a:fillRect l="-8485" t="-36681" r="-8824" b="-37284"/>
            </a:stretch>
          </a:blipFill>
        </p:spPr>
      </p:sp>
    </p:spTree>
    <p:extLst>
      <p:ext uri="{BB962C8B-B14F-4D97-AF65-F5344CB8AC3E}">
        <p14:creationId xmlns:p14="http://schemas.microsoft.com/office/powerpoint/2010/main" val="1882695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1426</Words>
  <Application>Microsoft Office PowerPoint</Application>
  <PresentationFormat>Personalizar</PresentationFormat>
  <Paragraphs>238</Paragraphs>
  <Slides>12</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12</vt:i4>
      </vt:variant>
    </vt:vector>
  </HeadingPairs>
  <TitlesOfParts>
    <vt:vector size="17" baseType="lpstr">
      <vt:lpstr>Arial</vt:lpstr>
      <vt:lpstr>Calibri</vt:lpstr>
      <vt:lpstr>Symbol</vt:lpstr>
      <vt:lpstr>Times New Roman</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MODELO SEAMA</dc:title>
  <dc:creator>Anderson Soares Ferrari</dc:creator>
  <cp:lastModifiedBy>Anderson Soares Ferrari</cp:lastModifiedBy>
  <cp:revision>17</cp:revision>
  <dcterms:created xsi:type="dcterms:W3CDTF">2006-08-16T00:00:00Z</dcterms:created>
  <dcterms:modified xsi:type="dcterms:W3CDTF">2023-08-07T20:36:25Z</dcterms:modified>
  <dc:identifier>DAFp7XS1dE4</dc:identifier>
</cp:coreProperties>
</file>